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8"/>
  </p:notesMasterIdLst>
  <p:handoutMasterIdLst>
    <p:handoutMasterId r:id="rId39"/>
  </p:handoutMasterIdLst>
  <p:sldIdLst>
    <p:sldId id="257" r:id="rId2"/>
    <p:sldId id="436" r:id="rId3"/>
    <p:sldId id="442" r:id="rId4"/>
    <p:sldId id="441" r:id="rId5"/>
    <p:sldId id="440" r:id="rId6"/>
    <p:sldId id="439" r:id="rId7"/>
    <p:sldId id="438" r:id="rId8"/>
    <p:sldId id="437" r:id="rId9"/>
    <p:sldId id="446" r:id="rId10"/>
    <p:sldId id="447" r:id="rId11"/>
    <p:sldId id="449" r:id="rId12"/>
    <p:sldId id="450" r:id="rId13"/>
    <p:sldId id="451" r:id="rId14"/>
    <p:sldId id="452" r:id="rId15"/>
    <p:sldId id="453" r:id="rId16"/>
    <p:sldId id="470" r:id="rId17"/>
    <p:sldId id="454" r:id="rId18"/>
    <p:sldId id="455" r:id="rId19"/>
    <p:sldId id="458" r:id="rId20"/>
    <p:sldId id="456" r:id="rId21"/>
    <p:sldId id="471" r:id="rId22"/>
    <p:sldId id="472" r:id="rId23"/>
    <p:sldId id="457" r:id="rId24"/>
    <p:sldId id="459" r:id="rId25"/>
    <p:sldId id="460" r:id="rId26"/>
    <p:sldId id="461" r:id="rId27"/>
    <p:sldId id="462" r:id="rId28"/>
    <p:sldId id="448" r:id="rId29"/>
    <p:sldId id="464" r:id="rId30"/>
    <p:sldId id="473" r:id="rId31"/>
    <p:sldId id="466" r:id="rId32"/>
    <p:sldId id="465" r:id="rId33"/>
    <p:sldId id="468" r:id="rId34"/>
    <p:sldId id="467" r:id="rId35"/>
    <p:sldId id="469" r:id="rId36"/>
    <p:sldId id="391" r:id="rId37"/>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tza Tomova" initials="E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333399"/>
    <a:srgbClr val="666699"/>
    <a:srgbClr val="333333"/>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95878" autoAdjust="0"/>
  </p:normalViewPr>
  <p:slideViewPr>
    <p:cSldViewPr>
      <p:cViewPr varScale="1">
        <p:scale>
          <a:sx n="82" d="100"/>
          <a:sy n="82" d="100"/>
        </p:scale>
        <p:origin x="1838" y="67"/>
      </p:cViewPr>
      <p:guideLst>
        <p:guide orient="horz" pos="2160"/>
        <p:guide pos="2880"/>
      </p:guideLst>
    </p:cSldViewPr>
  </p:slideViewPr>
  <p:outlineViewPr>
    <p:cViewPr>
      <p:scale>
        <a:sx n="33" d="100"/>
        <a:sy n="33" d="100"/>
      </p:scale>
      <p:origin x="0" y="-3936"/>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56" d="100"/>
          <a:sy n="56" d="100"/>
        </p:scale>
        <p:origin x="-192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1075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1075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1075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E5E4DB7-8442-4014-A405-0E93998EA327}" type="slidenum">
              <a:rPr lang="bg-BG"/>
              <a:pPr/>
              <a:t>‹#›</a:t>
            </a:fld>
            <a:endParaRPr lang="bg-BG"/>
          </a:p>
        </p:txBody>
      </p:sp>
    </p:spTree>
    <p:extLst>
      <p:ext uri="{BB962C8B-B14F-4D97-AF65-F5344CB8AC3E}">
        <p14:creationId xmlns:p14="http://schemas.microsoft.com/office/powerpoint/2010/main" val="2894233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798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7" name="Rectangle 5"/>
          <p:cNvSpPr>
            <a:spLocks noGrp="1" noChangeArrowheads="1"/>
          </p:cNvSpPr>
          <p:nvPr>
            <p:ph type="body" sz="quarter" idx="3"/>
          </p:nvPr>
        </p:nvSpPr>
        <p:spPr bwMode="auto">
          <a:xfrm>
            <a:off x="692150" y="43561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B63B242-671F-4338-8EC8-EE4290B1A82A}" type="slidenum">
              <a:rPr lang="bg-BG"/>
              <a:pPr/>
              <a:t>‹#›</a:t>
            </a:fld>
            <a:endParaRPr lang="bg-BG"/>
          </a:p>
        </p:txBody>
      </p:sp>
    </p:spTree>
    <p:extLst>
      <p:ext uri="{BB962C8B-B14F-4D97-AF65-F5344CB8AC3E}">
        <p14:creationId xmlns:p14="http://schemas.microsoft.com/office/powerpoint/2010/main" val="10335071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a:t>
            </a:fld>
            <a:endParaRPr lang="bg-BG"/>
          </a:p>
        </p:txBody>
      </p:sp>
    </p:spTree>
    <p:extLst>
      <p:ext uri="{BB962C8B-B14F-4D97-AF65-F5344CB8AC3E}">
        <p14:creationId xmlns:p14="http://schemas.microsoft.com/office/powerpoint/2010/main" val="272194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9</a:t>
            </a:fld>
            <a:endParaRPr lang="bg-BG"/>
          </a:p>
        </p:txBody>
      </p:sp>
    </p:spTree>
    <p:extLst>
      <p:ext uri="{BB962C8B-B14F-4D97-AF65-F5344CB8AC3E}">
        <p14:creationId xmlns:p14="http://schemas.microsoft.com/office/powerpoint/2010/main" val="86183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4578" name="Group 2"/>
          <p:cNvGrpSpPr>
            <a:grpSpLocks/>
          </p:cNvGrpSpPr>
          <p:nvPr/>
        </p:nvGrpSpPr>
        <p:grpSpPr bwMode="auto">
          <a:xfrm>
            <a:off x="0" y="0"/>
            <a:ext cx="8458200" cy="5943600"/>
            <a:chOff x="0" y="0"/>
            <a:chExt cx="5328" cy="3744"/>
          </a:xfrm>
        </p:grpSpPr>
        <p:sp>
          <p:nvSpPr>
            <p:cNvPr id="24579" name="Freeform 3"/>
            <p:cNvSpPr>
              <a:spLocks/>
            </p:cNvSpPr>
            <p:nvPr/>
          </p:nvSpPr>
          <p:spPr bwMode="hidden">
            <a:xfrm>
              <a:off x="0" y="1440"/>
              <a:ext cx="5155" cy="2304"/>
            </a:xfrm>
            <a:custGeom>
              <a:avLst/>
              <a:gdLst>
                <a:gd name="T0" fmla="*/ 5154 w 5155"/>
                <a:gd name="T1" fmla="*/ 1769 h 2304"/>
                <a:gd name="T2" fmla="*/ 0 w 5155"/>
                <a:gd name="T3" fmla="*/ 2304 h 2304"/>
                <a:gd name="T4" fmla="*/ 0 w 5155"/>
                <a:gd name="T5" fmla="*/ 1252 h 2304"/>
                <a:gd name="T6" fmla="*/ 5155 w 5155"/>
                <a:gd name="T7" fmla="*/ 0 h 2304"/>
                <a:gd name="T8" fmla="*/ 5155 w 5155"/>
                <a:gd name="T9" fmla="*/ 1416 h 2304"/>
                <a:gd name="T10" fmla="*/ 5154 w 5155"/>
                <a:gd name="T11" fmla="*/ 1769 h 2304"/>
              </a:gdLst>
              <a:ahLst/>
              <a:cxnLst>
                <a:cxn ang="0">
                  <a:pos x="T0" y="T1"/>
                </a:cxn>
                <a:cxn ang="0">
                  <a:pos x="T2" y="T3"/>
                </a:cxn>
                <a:cxn ang="0">
                  <a:pos x="T4" y="T5"/>
                </a:cxn>
                <a:cxn ang="0">
                  <a:pos x="T6" y="T7"/>
                </a:cxn>
                <a:cxn ang="0">
                  <a:pos x="T8" y="T9"/>
                </a:cxn>
                <a:cxn ang="0">
                  <a:pos x="T10" y="T11"/>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sp>
          <p:nvSpPr>
            <p:cNvPr id="24580" name="Freeform 4"/>
            <p:cNvSpPr>
              <a:spLocks/>
            </p:cNvSpPr>
            <p:nvPr/>
          </p:nvSpPr>
          <p:spPr bwMode="hidden">
            <a:xfrm>
              <a:off x="0" y="0"/>
              <a:ext cx="5328" cy="3689"/>
            </a:xfrm>
            <a:custGeom>
              <a:avLst/>
              <a:gdLst>
                <a:gd name="T0" fmla="*/ 5311 w 5328"/>
                <a:gd name="T1" fmla="*/ 3209 h 3689"/>
                <a:gd name="T2" fmla="*/ 0 w 5328"/>
                <a:gd name="T3" fmla="*/ 3689 h 3689"/>
                <a:gd name="T4" fmla="*/ 0 w 5328"/>
                <a:gd name="T5" fmla="*/ 9 h 3689"/>
                <a:gd name="T6" fmla="*/ 5328 w 5328"/>
                <a:gd name="T7" fmla="*/ 0 h 3689"/>
                <a:gd name="T8" fmla="*/ 5311 w 5328"/>
                <a:gd name="T9" fmla="*/ 3209 h 3689"/>
              </a:gdLst>
              <a:ahLst/>
              <a:cxnLst>
                <a:cxn ang="0">
                  <a:pos x="T0" y="T1"/>
                </a:cxn>
                <a:cxn ang="0">
                  <a:pos x="T2" y="T3"/>
                </a:cxn>
                <a:cxn ang="0">
                  <a:pos x="T4" y="T5"/>
                </a:cxn>
                <a:cxn ang="0">
                  <a:pos x="T6" y="T7"/>
                </a:cxn>
                <a:cxn ang="0">
                  <a:pos x="T8" y="T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grpSp>
      <p:sp>
        <p:nvSpPr>
          <p:cNvPr id="24581" name="Rectangle 5"/>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bg-BG" noProof="0"/>
              <a:t>Click to edit Master subtitle style</a:t>
            </a:r>
          </a:p>
        </p:txBody>
      </p:sp>
      <p:sp>
        <p:nvSpPr>
          <p:cNvPr id="24582" name="Rectangle 6"/>
          <p:cNvSpPr>
            <a:spLocks noGrp="1" noChangeArrowheads="1"/>
          </p:cNvSpPr>
          <p:nvPr>
            <p:ph type="dt" sz="quarter" idx="2"/>
          </p:nvPr>
        </p:nvSpPr>
        <p:spPr/>
        <p:txBody>
          <a:bodyPr/>
          <a:lstStyle>
            <a:lvl1pPr>
              <a:defRPr/>
            </a:lvl1pPr>
          </a:lstStyle>
          <a:p>
            <a:endParaRPr lang="bg-BG"/>
          </a:p>
        </p:txBody>
      </p:sp>
      <p:sp>
        <p:nvSpPr>
          <p:cNvPr id="24583" name="Rectangle 7"/>
          <p:cNvSpPr>
            <a:spLocks noGrp="1" noChangeArrowheads="1"/>
          </p:cNvSpPr>
          <p:nvPr>
            <p:ph type="ftr" sz="quarter" idx="3"/>
          </p:nvPr>
        </p:nvSpPr>
        <p:spPr/>
        <p:txBody>
          <a:bodyPr/>
          <a:lstStyle>
            <a:lvl1pPr>
              <a:defRPr/>
            </a:lvl1pPr>
          </a:lstStyle>
          <a:p>
            <a:endParaRPr lang="bg-BG"/>
          </a:p>
        </p:txBody>
      </p:sp>
      <p:sp>
        <p:nvSpPr>
          <p:cNvPr id="24584" name="Rectangle 8"/>
          <p:cNvSpPr>
            <a:spLocks noGrp="1" noChangeArrowheads="1"/>
          </p:cNvSpPr>
          <p:nvPr>
            <p:ph type="sldNum" sz="quarter" idx="4"/>
          </p:nvPr>
        </p:nvSpPr>
        <p:spPr/>
        <p:txBody>
          <a:bodyPr/>
          <a:lstStyle>
            <a:lvl1pPr>
              <a:defRPr/>
            </a:lvl1pPr>
          </a:lstStyle>
          <a:p>
            <a:fld id="{C1D9291B-2F75-4D45-947F-1EF2F9AF5E53}" type="slidenum">
              <a:rPr lang="bg-BG"/>
              <a:pPr/>
              <a:t>‹#›</a:t>
            </a:fld>
            <a:endParaRPr lang="bg-BG"/>
          </a:p>
        </p:txBody>
      </p:sp>
      <p:sp>
        <p:nvSpPr>
          <p:cNvPr id="24585"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bg-BG" noProof="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4C1622D1-4B4D-4074-92E7-2D87CA2252D7}" type="slidenum">
              <a:rPr lang="bg-BG"/>
              <a:pPr/>
              <a:t>‹#›</a:t>
            </a:fld>
            <a:endParaRPr lang="bg-BG"/>
          </a:p>
        </p:txBody>
      </p:sp>
    </p:spTree>
    <p:extLst>
      <p:ext uri="{BB962C8B-B14F-4D97-AF65-F5344CB8AC3E}">
        <p14:creationId xmlns:p14="http://schemas.microsoft.com/office/powerpoint/2010/main" val="116153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endParaRPr lang="bg-BG"/>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324666E8-23F8-4E01-B47D-AD8260717BDF}" type="slidenum">
              <a:rPr lang="bg-BG"/>
              <a:pPr/>
              <a:t>‹#›</a:t>
            </a:fld>
            <a:endParaRPr lang="bg-BG"/>
          </a:p>
        </p:txBody>
      </p:sp>
    </p:spTree>
    <p:extLst>
      <p:ext uri="{BB962C8B-B14F-4D97-AF65-F5344CB8AC3E}">
        <p14:creationId xmlns:p14="http://schemas.microsoft.com/office/powerpoint/2010/main" val="8800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BFE999D1-F9A4-4778-B8C7-0170286633BE}" type="slidenum">
              <a:rPr lang="bg-BG"/>
              <a:pPr/>
              <a:t>‹#›</a:t>
            </a:fld>
            <a:endParaRPr lang="bg-BG"/>
          </a:p>
        </p:txBody>
      </p:sp>
    </p:spTree>
    <p:extLst>
      <p:ext uri="{BB962C8B-B14F-4D97-AF65-F5344CB8AC3E}">
        <p14:creationId xmlns:p14="http://schemas.microsoft.com/office/powerpoint/2010/main" val="89181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bg-B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86F61F63-30F6-4656-B1DF-C727E29C4C97}" type="slidenum">
              <a:rPr lang="bg-BG"/>
              <a:pPr/>
              <a:t>‹#›</a:t>
            </a:fld>
            <a:endParaRPr lang="bg-BG"/>
          </a:p>
        </p:txBody>
      </p:sp>
    </p:spTree>
    <p:extLst>
      <p:ext uri="{BB962C8B-B14F-4D97-AF65-F5344CB8AC3E}">
        <p14:creationId xmlns:p14="http://schemas.microsoft.com/office/powerpoint/2010/main" val="197377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FAD55A98-07B2-4777-A1FF-9B8634CEC671}" type="slidenum">
              <a:rPr lang="bg-BG"/>
              <a:pPr/>
              <a:t>‹#›</a:t>
            </a:fld>
            <a:endParaRPr lang="bg-BG"/>
          </a:p>
        </p:txBody>
      </p:sp>
    </p:spTree>
    <p:extLst>
      <p:ext uri="{BB962C8B-B14F-4D97-AF65-F5344CB8AC3E}">
        <p14:creationId xmlns:p14="http://schemas.microsoft.com/office/powerpoint/2010/main" val="150652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bg-B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p:cNvSpPr>
            <a:spLocks noGrp="1"/>
          </p:cNvSpPr>
          <p:nvPr>
            <p:ph type="dt" sz="half" idx="10"/>
          </p:nvPr>
        </p:nvSpPr>
        <p:spPr/>
        <p:txBody>
          <a:bodyPr/>
          <a:lstStyle>
            <a:lvl1pPr>
              <a:defRPr/>
            </a:lvl1pPr>
          </a:lstStyle>
          <a:p>
            <a:endParaRPr lang="bg-BG"/>
          </a:p>
        </p:txBody>
      </p:sp>
      <p:sp>
        <p:nvSpPr>
          <p:cNvPr id="8" name="Footer Placeholder 7"/>
          <p:cNvSpPr>
            <a:spLocks noGrp="1"/>
          </p:cNvSpPr>
          <p:nvPr>
            <p:ph type="ftr" sz="quarter" idx="11"/>
          </p:nvPr>
        </p:nvSpPr>
        <p:spPr/>
        <p:txBody>
          <a:bodyPr/>
          <a:lstStyle>
            <a:lvl1pPr>
              <a:defRPr/>
            </a:lvl1pPr>
          </a:lstStyle>
          <a:p>
            <a:endParaRPr lang="bg-BG"/>
          </a:p>
        </p:txBody>
      </p:sp>
      <p:sp>
        <p:nvSpPr>
          <p:cNvPr id="9" name="Slide Number Placeholder 8"/>
          <p:cNvSpPr>
            <a:spLocks noGrp="1"/>
          </p:cNvSpPr>
          <p:nvPr>
            <p:ph type="sldNum" sz="quarter" idx="12"/>
          </p:nvPr>
        </p:nvSpPr>
        <p:spPr/>
        <p:txBody>
          <a:bodyPr/>
          <a:lstStyle>
            <a:lvl1pPr>
              <a:defRPr/>
            </a:lvl1pPr>
          </a:lstStyle>
          <a:p>
            <a:fld id="{A3C1324F-748D-49BA-A0B3-2B19D61276AC}" type="slidenum">
              <a:rPr lang="bg-BG"/>
              <a:pPr/>
              <a:t>‹#›</a:t>
            </a:fld>
            <a:endParaRPr lang="bg-BG"/>
          </a:p>
        </p:txBody>
      </p:sp>
    </p:spTree>
    <p:extLst>
      <p:ext uri="{BB962C8B-B14F-4D97-AF65-F5344CB8AC3E}">
        <p14:creationId xmlns:p14="http://schemas.microsoft.com/office/powerpoint/2010/main" val="158912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Date Placeholder 2"/>
          <p:cNvSpPr>
            <a:spLocks noGrp="1"/>
          </p:cNvSpPr>
          <p:nvPr>
            <p:ph type="dt" sz="half" idx="10"/>
          </p:nvPr>
        </p:nvSpPr>
        <p:spPr/>
        <p:txBody>
          <a:bodyPr/>
          <a:lstStyle>
            <a:lvl1pPr>
              <a:defRPr/>
            </a:lvl1pPr>
          </a:lstStyle>
          <a:p>
            <a:endParaRPr lang="bg-BG"/>
          </a:p>
        </p:txBody>
      </p:sp>
      <p:sp>
        <p:nvSpPr>
          <p:cNvPr id="4" name="Footer Placeholder 3"/>
          <p:cNvSpPr>
            <a:spLocks noGrp="1"/>
          </p:cNvSpPr>
          <p:nvPr>
            <p:ph type="ftr" sz="quarter" idx="11"/>
          </p:nvPr>
        </p:nvSpPr>
        <p:spPr/>
        <p:txBody>
          <a:bodyPr/>
          <a:lstStyle>
            <a:lvl1pPr>
              <a:defRPr/>
            </a:lvl1pPr>
          </a:lstStyle>
          <a:p>
            <a:endParaRPr lang="bg-BG"/>
          </a:p>
        </p:txBody>
      </p:sp>
      <p:sp>
        <p:nvSpPr>
          <p:cNvPr id="5" name="Slide Number Placeholder 4"/>
          <p:cNvSpPr>
            <a:spLocks noGrp="1"/>
          </p:cNvSpPr>
          <p:nvPr>
            <p:ph type="sldNum" sz="quarter" idx="12"/>
          </p:nvPr>
        </p:nvSpPr>
        <p:spPr/>
        <p:txBody>
          <a:bodyPr/>
          <a:lstStyle>
            <a:lvl1pPr>
              <a:defRPr/>
            </a:lvl1pPr>
          </a:lstStyle>
          <a:p>
            <a:fld id="{BBE74DF1-95FD-4233-989A-E947752D8EA5}" type="slidenum">
              <a:rPr lang="bg-BG"/>
              <a:pPr/>
              <a:t>‹#›</a:t>
            </a:fld>
            <a:endParaRPr lang="bg-BG"/>
          </a:p>
        </p:txBody>
      </p:sp>
    </p:spTree>
    <p:extLst>
      <p:ext uri="{BB962C8B-B14F-4D97-AF65-F5344CB8AC3E}">
        <p14:creationId xmlns:p14="http://schemas.microsoft.com/office/powerpoint/2010/main" val="306538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bg-BG"/>
          </a:p>
        </p:txBody>
      </p:sp>
      <p:sp>
        <p:nvSpPr>
          <p:cNvPr id="3" name="Footer Placeholder 2"/>
          <p:cNvSpPr>
            <a:spLocks noGrp="1"/>
          </p:cNvSpPr>
          <p:nvPr>
            <p:ph type="ftr" sz="quarter" idx="11"/>
          </p:nvPr>
        </p:nvSpPr>
        <p:spPr/>
        <p:txBody>
          <a:bodyPr/>
          <a:lstStyle>
            <a:lvl1pPr>
              <a:defRPr/>
            </a:lvl1pPr>
          </a:lstStyle>
          <a:p>
            <a:endParaRPr lang="bg-BG"/>
          </a:p>
        </p:txBody>
      </p:sp>
      <p:sp>
        <p:nvSpPr>
          <p:cNvPr id="4" name="Slide Number Placeholder 3"/>
          <p:cNvSpPr>
            <a:spLocks noGrp="1"/>
          </p:cNvSpPr>
          <p:nvPr>
            <p:ph type="sldNum" sz="quarter" idx="12"/>
          </p:nvPr>
        </p:nvSpPr>
        <p:spPr/>
        <p:txBody>
          <a:bodyPr/>
          <a:lstStyle>
            <a:lvl1pPr>
              <a:defRPr/>
            </a:lvl1pPr>
          </a:lstStyle>
          <a:p>
            <a:fld id="{BCD6DC90-EC19-4549-80CF-97CE8607858B}" type="slidenum">
              <a:rPr lang="bg-BG"/>
              <a:pPr/>
              <a:t>‹#›</a:t>
            </a:fld>
            <a:endParaRPr lang="bg-BG"/>
          </a:p>
        </p:txBody>
      </p:sp>
    </p:spTree>
    <p:extLst>
      <p:ext uri="{BB962C8B-B14F-4D97-AF65-F5344CB8AC3E}">
        <p14:creationId xmlns:p14="http://schemas.microsoft.com/office/powerpoint/2010/main" val="218405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590C64C0-C293-4FA6-9462-58CAB1D21A23}" type="slidenum">
              <a:rPr lang="bg-BG"/>
              <a:pPr/>
              <a:t>‹#›</a:t>
            </a:fld>
            <a:endParaRPr lang="bg-BG"/>
          </a:p>
        </p:txBody>
      </p:sp>
    </p:spTree>
    <p:extLst>
      <p:ext uri="{BB962C8B-B14F-4D97-AF65-F5344CB8AC3E}">
        <p14:creationId xmlns:p14="http://schemas.microsoft.com/office/powerpoint/2010/main" val="303463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B17CCC71-350A-4C05-9B69-110B539A962F}" type="slidenum">
              <a:rPr lang="bg-BG"/>
              <a:pPr/>
              <a:t>‹#›</a:t>
            </a:fld>
            <a:endParaRPr lang="bg-BG"/>
          </a:p>
        </p:txBody>
      </p:sp>
    </p:spTree>
    <p:extLst>
      <p:ext uri="{BB962C8B-B14F-4D97-AF65-F5344CB8AC3E}">
        <p14:creationId xmlns:p14="http://schemas.microsoft.com/office/powerpoint/2010/main" val="291480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554" name="Group 2"/>
          <p:cNvGrpSpPr>
            <a:grpSpLocks/>
          </p:cNvGrpSpPr>
          <p:nvPr/>
        </p:nvGrpSpPr>
        <p:grpSpPr bwMode="auto">
          <a:xfrm>
            <a:off x="0" y="0"/>
            <a:ext cx="7242175" cy="1981200"/>
            <a:chOff x="0" y="0"/>
            <a:chExt cx="4562" cy="1248"/>
          </a:xfrm>
        </p:grpSpPr>
        <p:sp>
          <p:nvSpPr>
            <p:cNvPr id="23555" name="Freeform 3"/>
            <p:cNvSpPr>
              <a:spLocks/>
            </p:cNvSpPr>
            <p:nvPr/>
          </p:nvSpPr>
          <p:spPr bwMode="hidden">
            <a:xfrm>
              <a:off x="0" y="583"/>
              <a:ext cx="4487" cy="665"/>
            </a:xfrm>
            <a:custGeom>
              <a:avLst/>
              <a:gdLst>
                <a:gd name="T0" fmla="*/ 4800 w 4806"/>
                <a:gd name="T1" fmla="*/ 299 h 665"/>
                <a:gd name="T2" fmla="*/ 0 w 4806"/>
                <a:gd name="T3" fmla="*/ 665 h 665"/>
                <a:gd name="T4" fmla="*/ 0 w 4806"/>
                <a:gd name="T5" fmla="*/ 0 h 665"/>
                <a:gd name="T6" fmla="*/ 4806 w 4806"/>
                <a:gd name="T7" fmla="*/ 1 h 665"/>
                <a:gd name="T8" fmla="*/ 4800 w 4806"/>
                <a:gd name="T9" fmla="*/ 153 h 665"/>
                <a:gd name="T10" fmla="*/ 4800 w 4806"/>
                <a:gd name="T11" fmla="*/ 299 h 665"/>
              </a:gdLst>
              <a:ahLst/>
              <a:cxnLst>
                <a:cxn ang="0">
                  <a:pos x="T0" y="T1"/>
                </a:cxn>
                <a:cxn ang="0">
                  <a:pos x="T2" y="T3"/>
                </a:cxn>
                <a:cxn ang="0">
                  <a:pos x="T4" y="T5"/>
                </a:cxn>
                <a:cxn ang="0">
                  <a:pos x="T6" y="T7"/>
                </a:cxn>
                <a:cxn ang="0">
                  <a:pos x="T8" y="T9"/>
                </a:cxn>
                <a:cxn ang="0">
                  <a:pos x="T10" y="T11"/>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sp>
          <p:nvSpPr>
            <p:cNvPr id="23556" name="Freeform 4"/>
            <p:cNvSpPr>
              <a:spLocks/>
            </p:cNvSpPr>
            <p:nvPr/>
          </p:nvSpPr>
          <p:spPr bwMode="hidden">
            <a:xfrm>
              <a:off x="0" y="0"/>
              <a:ext cx="4562" cy="1199"/>
            </a:xfrm>
            <a:custGeom>
              <a:avLst/>
              <a:gdLst>
                <a:gd name="T0" fmla="*/ 4560 w 4562"/>
                <a:gd name="T1" fmla="*/ 932 h 1199"/>
                <a:gd name="T2" fmla="*/ 0 w 4562"/>
                <a:gd name="T3" fmla="*/ 1199 h 1199"/>
                <a:gd name="T4" fmla="*/ 0 w 4562"/>
                <a:gd name="T5" fmla="*/ 0 h 1199"/>
                <a:gd name="T6" fmla="*/ 4562 w 4562"/>
                <a:gd name="T7" fmla="*/ 0 h 1199"/>
                <a:gd name="T8" fmla="*/ 4560 w 4562"/>
                <a:gd name="T9" fmla="*/ 932 h 1199"/>
                <a:gd name="T10" fmla="*/ 4560 w 4562"/>
                <a:gd name="T11" fmla="*/ 932 h 1199"/>
              </a:gdLst>
              <a:ahLst/>
              <a:cxnLst>
                <a:cxn ang="0">
                  <a:pos x="T0" y="T1"/>
                </a:cxn>
                <a:cxn ang="0">
                  <a:pos x="T2" y="T3"/>
                </a:cxn>
                <a:cxn ang="0">
                  <a:pos x="T4" y="T5"/>
                </a:cxn>
                <a:cxn ang="0">
                  <a:pos x="T6" y="T7"/>
                </a:cxn>
                <a:cxn ang="0">
                  <a:pos x="T8" y="T9"/>
                </a:cxn>
                <a:cxn ang="0">
                  <a:pos x="T10" y="T11"/>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grpSp>
      <p:sp>
        <p:nvSpPr>
          <p:cNvPr id="23557" name="Rectangle 5"/>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bg-BG"/>
              <a:t>Click to edit Master title style</a:t>
            </a:r>
          </a:p>
        </p:txBody>
      </p:sp>
      <p:sp>
        <p:nvSpPr>
          <p:cNvPr id="23558" name="Rectangle 6"/>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23559" name="Rectangle 7"/>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endParaRPr lang="bg-BG"/>
          </a:p>
        </p:txBody>
      </p:sp>
      <p:sp>
        <p:nvSpPr>
          <p:cNvPr id="23560"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C0C0C0"/>
                  </a:outerShdw>
                </a:effectLst>
              </a:defRPr>
            </a:lvl1pPr>
          </a:lstStyle>
          <a:p>
            <a:endParaRPr lang="bg-BG"/>
          </a:p>
        </p:txBody>
      </p:sp>
      <p:sp>
        <p:nvSpPr>
          <p:cNvPr id="23561" name="Rectangle 9"/>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D98E4E3A-3C7C-4215-A500-BD683819AF90}" type="slidenum">
              <a:rPr lang="bg-BG"/>
              <a:pPr/>
              <a:t>‹#›</a:t>
            </a:fld>
            <a:endParaRPr lang="bg-BG"/>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ctr" rtl="0" fontAlgn="base">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mn-ea"/>
          <a:cs typeface="+mn-cs"/>
        </a:defRPr>
      </a:lvl3pPr>
      <a:lvl4pPr marL="1346200" indent="-23813" algn="l" rtl="0" fontAlgn="base">
        <a:spcBef>
          <a:spcPct val="20000"/>
        </a:spcBef>
        <a:spcAft>
          <a:spcPct val="0"/>
        </a:spcAft>
        <a:buChar char="–"/>
        <a:defRPr sz="2000" kern="1200">
          <a:solidFill>
            <a:schemeClr val="tx1"/>
          </a:solidFill>
          <a:effectLst>
            <a:outerShdw blurRad="38100" dist="38100" dir="2700000" algn="tl">
              <a:srgbClr val="C0C0C0"/>
            </a:outerShdw>
          </a:effectLst>
          <a:latin typeface="+mn-lt"/>
          <a:ea typeface="+mn-ea"/>
          <a:cs typeface="+mn-cs"/>
        </a:defRPr>
      </a:lvl4pPr>
      <a:lvl5pPr marL="1730375"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47.jpe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openxmlformats.org/officeDocument/2006/relationships/image" Target="../media/image62.gif"/><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1.png"/><Relationship Id="rId4" Type="http://schemas.openxmlformats.org/officeDocument/2006/relationships/image" Target="../media/image50.png"/><Relationship Id="rId9"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1.png"/><Relationship Id="rId18"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image" Target="../media/image65.wmf"/><Relationship Id="rId12" Type="http://schemas.openxmlformats.org/officeDocument/2006/relationships/image" Target="../media/image70.png"/><Relationship Id="rId17" Type="http://schemas.openxmlformats.org/officeDocument/2006/relationships/image" Target="../media/image78.png"/><Relationship Id="rId2" Type="http://schemas.openxmlformats.org/officeDocument/2006/relationships/slideLayout" Target="../slideLayouts/slideLayout2.xml"/><Relationship Id="rId16" Type="http://schemas.openxmlformats.org/officeDocument/2006/relationships/image" Target="../media/image700.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9.png"/><Relationship Id="rId5" Type="http://schemas.openxmlformats.org/officeDocument/2006/relationships/image" Target="../media/image64.wmf"/><Relationship Id="rId15" Type="http://schemas.openxmlformats.org/officeDocument/2006/relationships/image" Target="../media/image76.png"/><Relationship Id="rId10" Type="http://schemas.openxmlformats.org/officeDocument/2006/relationships/image" Target="../media/image68.png"/><Relationship Id="rId4" Type="http://schemas.openxmlformats.org/officeDocument/2006/relationships/oleObject" Target="../embeddings/oleObject1.bin"/><Relationship Id="rId9" Type="http://schemas.openxmlformats.org/officeDocument/2006/relationships/image" Target="../media/image66.wmf"/><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7.bin"/><Relationship Id="rId3" Type="http://schemas.openxmlformats.org/officeDocument/2006/relationships/image" Target="../media/image77.png"/><Relationship Id="rId7" Type="http://schemas.openxmlformats.org/officeDocument/2006/relationships/oleObject" Target="../embeddings/oleObject4.bin"/><Relationship Id="rId12" Type="http://schemas.openxmlformats.org/officeDocument/2006/relationships/image" Target="../media/image7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microsoft.com/office/2007/relationships/hdphoto" Target="../media/hdphoto7.wdp"/><Relationship Id="rId11" Type="http://schemas.openxmlformats.org/officeDocument/2006/relationships/oleObject" Target="../embeddings/oleObject6.bin"/><Relationship Id="rId5" Type="http://schemas.openxmlformats.org/officeDocument/2006/relationships/image" Target="../media/image86.png"/><Relationship Id="rId10" Type="http://schemas.openxmlformats.org/officeDocument/2006/relationships/image" Target="../media/image72.wmf"/><Relationship Id="rId4" Type="http://schemas.microsoft.com/office/2007/relationships/hdphoto" Target="../media/hdphoto6.wdp"/><Relationship Id="rId9" Type="http://schemas.openxmlformats.org/officeDocument/2006/relationships/oleObject" Target="../embeddings/oleObject5.bin"/><Relationship Id="rId14" Type="http://schemas.openxmlformats.org/officeDocument/2006/relationships/image" Target="../media/image74.wmf"/></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92275" y="274638"/>
            <a:ext cx="6994525" cy="777875"/>
          </a:xfrm>
        </p:spPr>
        <p:txBody>
          <a:bodyPr/>
          <a:lstStyle/>
          <a:p>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уредостроене”</a:t>
            </a:r>
            <a:br>
              <a:rPr lang="bg-BG" sz="1800" dirty="0">
                <a:solidFill>
                  <a:schemeClr val="tx1"/>
                </a:solidFill>
                <a:latin typeface="Arial" pitchFamily="34" charset="0"/>
                <a:cs typeface="Arial" pitchFamily="34" charset="0"/>
              </a:rPr>
            </a:br>
            <a:endParaRPr lang="bg-BG" sz="1800" dirty="0">
              <a:solidFill>
                <a:schemeClr val="tx1"/>
              </a:solidFill>
              <a:latin typeface="Arial" pitchFamily="34" charset="0"/>
              <a:cs typeface="Arial" pitchFamily="34" charset="0"/>
            </a:endParaRPr>
          </a:p>
        </p:txBody>
      </p:sp>
      <p:sp>
        <p:nvSpPr>
          <p:cNvPr id="3075" name="Rectangle 3"/>
          <p:cNvSpPr>
            <a:spLocks noGrp="1" noChangeArrowheads="1"/>
          </p:cNvSpPr>
          <p:nvPr>
            <p:ph type="body" idx="1"/>
          </p:nvPr>
        </p:nvSpPr>
        <p:spPr>
          <a:xfrm>
            <a:off x="457200" y="1340768"/>
            <a:ext cx="8362950" cy="4967957"/>
          </a:xfrm>
        </p:spPr>
        <p:txBody>
          <a:bodyPr/>
          <a:lstStyle/>
          <a:p>
            <a:pPr algn="ctr" eaLnBrk="1" hangingPunct="1">
              <a:spcBef>
                <a:spcPct val="0"/>
              </a:spcBef>
              <a:buClrTx/>
              <a:buSzTx/>
              <a:buFontTx/>
              <a:buNone/>
            </a:pPr>
            <a:endParaRPr lang="en-US" dirty="0">
              <a:solidFill>
                <a:srgbClr val="C00000"/>
              </a:solidFill>
              <a:effectLst/>
              <a:latin typeface="Arial" pitchFamily="34" charset="0"/>
              <a:cs typeface="Arial" pitchFamily="34" charset="0"/>
            </a:endParaRPr>
          </a:p>
          <a:p>
            <a:pPr algn="ctr" eaLnBrk="1" hangingPunct="1">
              <a:spcBef>
                <a:spcPct val="0"/>
              </a:spcBef>
              <a:buClrTx/>
              <a:buSzTx/>
              <a:buFontTx/>
              <a:buNone/>
            </a:pPr>
            <a:endParaRPr lang="bg-BG" sz="2800" dirty="0">
              <a:latin typeface="Arial" pitchFamily="34" charset="0"/>
              <a:cs typeface="Arial" pitchFamily="34" charset="0"/>
            </a:endParaRPr>
          </a:p>
          <a:p>
            <a:pPr algn="ctr" eaLnBrk="1" hangingPunct="1">
              <a:spcBef>
                <a:spcPct val="0"/>
              </a:spcBef>
              <a:buClrTx/>
              <a:buSzTx/>
              <a:buNone/>
            </a:pPr>
            <a:r>
              <a:rPr lang="bg-BG" sz="4800" dirty="0">
                <a:solidFill>
                  <a:srgbClr val="333399"/>
                </a:solidFill>
                <a:effectLst/>
                <a:latin typeface="Arial" pitchFamily="34" charset="0"/>
                <a:ea typeface="Arial Unicode MS" panose="020B0604020202020204" pitchFamily="34" charset="-128"/>
                <a:cs typeface="Arial" pitchFamily="34" charset="0"/>
              </a:rPr>
              <a:t>ЕЛАСТИЧНИ ЕЛЕМЕНТИ</a:t>
            </a:r>
          </a:p>
        </p:txBody>
      </p:sp>
      <p:sp>
        <p:nvSpPr>
          <p:cNvPr id="2" name="Slide Number Placeholder 1"/>
          <p:cNvSpPr>
            <a:spLocks noGrp="1"/>
          </p:cNvSpPr>
          <p:nvPr>
            <p:ph type="sldNum" sz="quarter" idx="12"/>
          </p:nvPr>
        </p:nvSpPr>
        <p:spPr/>
        <p:txBody>
          <a:bodyPr/>
          <a:lstStyle/>
          <a:p>
            <a:fld id="{BFE999D1-F9A4-4778-B8C7-0170286633BE}" type="slidenum">
              <a:rPr lang="bg-BG" smtClean="0"/>
              <a:pPr/>
              <a:t>1</a:t>
            </a:fld>
            <a:endParaRPr lang="bg-BG"/>
          </a:p>
        </p:txBody>
      </p:sp>
      <p:pic>
        <p:nvPicPr>
          <p:cNvPr id="6" name="Picture 5" descr="Logo-TU-blue-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44" y="14285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71472" y="214290"/>
            <a:ext cx="8205094" cy="579710"/>
          </a:xfrm>
        </p:spPr>
        <p:txBody>
          <a:bodyPr/>
          <a:lstStyle/>
          <a:p>
            <a:pPr marL="109537" indent="0" algn="ctr">
              <a:buNone/>
            </a:pPr>
            <a:r>
              <a:rPr lang="bg-BG" sz="2200" dirty="0">
                <a:solidFill>
                  <a:srgbClr val="C00000"/>
                </a:solidFill>
                <a:effectLst/>
                <a:latin typeface="Arial" pitchFamily="34" charset="0"/>
                <a:cs typeface="Arial" pitchFamily="34" charset="0"/>
              </a:rPr>
              <a:t>Основни показатели на пружините</a:t>
            </a:r>
          </a:p>
          <a:p>
            <a:pPr marL="109537" indent="0" algn="ctr">
              <a:buNone/>
            </a:pP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Правоъгълник 2"/>
          <p:cNvSpPr/>
          <p:nvPr/>
        </p:nvSpPr>
        <p:spPr>
          <a:xfrm>
            <a:off x="642910" y="785794"/>
            <a:ext cx="7632849" cy="1754326"/>
          </a:xfrm>
          <a:prstGeom prst="rect">
            <a:avLst/>
          </a:prstGeom>
        </p:spPr>
        <p:txBody>
          <a:bodyPr wrap="square">
            <a:spAutoFit/>
          </a:bodyPr>
          <a:lstStyle/>
          <a:p>
            <a:pPr algn="just">
              <a:buClr>
                <a:srgbClr val="3333CC"/>
              </a:buClr>
              <a:buSzPct val="80000"/>
              <a:buFont typeface="Wingdings" pitchFamily="2" charset="2"/>
              <a:buChar char="Ø"/>
            </a:pPr>
            <a:r>
              <a:rPr lang="ru-RU" dirty="0">
                <a:solidFill>
                  <a:srgbClr val="0070C0"/>
                </a:solidFill>
                <a:latin typeface="Arial" pitchFamily="34" charset="0"/>
              </a:rPr>
              <a:t>  </a:t>
            </a:r>
            <a:r>
              <a:rPr lang="ru-RU" dirty="0" err="1">
                <a:solidFill>
                  <a:srgbClr val="3333CC"/>
                </a:solidFill>
                <a:latin typeface="Arial" pitchFamily="34" charset="0"/>
              </a:rPr>
              <a:t>Еластична</a:t>
            </a:r>
            <a:r>
              <a:rPr lang="ru-RU" dirty="0">
                <a:solidFill>
                  <a:srgbClr val="3333CC"/>
                </a:solidFill>
                <a:latin typeface="Arial" pitchFamily="34" charset="0"/>
              </a:rPr>
              <a:t> характеристика - </a:t>
            </a:r>
            <a:r>
              <a:rPr lang="ru-RU" dirty="0" err="1">
                <a:latin typeface="Arial" pitchFamily="34" charset="0"/>
              </a:rPr>
              <a:t>определя</a:t>
            </a:r>
            <a:r>
              <a:rPr lang="ru-RU" dirty="0">
                <a:latin typeface="Arial" pitchFamily="34" charset="0"/>
              </a:rPr>
              <a:t> </a:t>
            </a:r>
            <a:r>
              <a:rPr lang="ru-RU" dirty="0" err="1">
                <a:latin typeface="Arial" pitchFamily="34" charset="0"/>
              </a:rPr>
              <a:t>основните</a:t>
            </a:r>
            <a:r>
              <a:rPr lang="ru-RU" dirty="0">
                <a:latin typeface="Arial" pitchFamily="34" charset="0"/>
              </a:rPr>
              <a:t> свойства на </a:t>
            </a:r>
            <a:r>
              <a:rPr lang="ru-RU" dirty="0" err="1">
                <a:latin typeface="Arial" pitchFamily="34" charset="0"/>
              </a:rPr>
              <a:t>еластичния</a:t>
            </a:r>
            <a:r>
              <a:rPr lang="ru-RU" dirty="0">
                <a:latin typeface="Arial" pitchFamily="34" charset="0"/>
              </a:rPr>
              <a:t> </a:t>
            </a:r>
            <a:r>
              <a:rPr lang="ru-RU" dirty="0" err="1">
                <a:latin typeface="Arial" pitchFamily="34" charset="0"/>
              </a:rPr>
              <a:t>елемент</a:t>
            </a:r>
            <a:r>
              <a:rPr lang="ru-RU" dirty="0">
                <a:latin typeface="Arial" pitchFamily="34" charset="0"/>
              </a:rPr>
              <a:t>. </a:t>
            </a:r>
            <a:r>
              <a:rPr lang="ru-RU" dirty="0" err="1">
                <a:latin typeface="Arial" pitchFamily="34" charset="0"/>
              </a:rPr>
              <a:t>Представлява</a:t>
            </a:r>
            <a:r>
              <a:rPr lang="ru-RU" dirty="0">
                <a:latin typeface="Arial" pitchFamily="34" charset="0"/>
              </a:rPr>
              <a:t> </a:t>
            </a:r>
            <a:r>
              <a:rPr lang="ru-RU" dirty="0" err="1">
                <a:latin typeface="Arial" pitchFamily="34" charset="0"/>
              </a:rPr>
              <a:t>зависимостта</a:t>
            </a:r>
            <a:r>
              <a:rPr lang="ru-RU" dirty="0">
                <a:latin typeface="Arial" pitchFamily="34" charset="0"/>
              </a:rPr>
              <a:t> между </a:t>
            </a:r>
            <a:r>
              <a:rPr lang="ru-RU" dirty="0" err="1">
                <a:latin typeface="Arial" pitchFamily="34" charset="0"/>
              </a:rPr>
              <a:t>преместването</a:t>
            </a:r>
            <a:r>
              <a:rPr lang="ru-RU" dirty="0">
                <a:latin typeface="Arial" pitchFamily="34" charset="0"/>
              </a:rPr>
              <a:t> на определена точка на </a:t>
            </a:r>
            <a:r>
              <a:rPr lang="ru-RU" dirty="0" err="1">
                <a:latin typeface="Arial" pitchFamily="34" charset="0"/>
              </a:rPr>
              <a:t>еластичния</a:t>
            </a:r>
            <a:r>
              <a:rPr lang="ru-RU" dirty="0">
                <a:latin typeface="Arial" pitchFamily="34" charset="0"/>
              </a:rPr>
              <a:t> </a:t>
            </a:r>
            <a:r>
              <a:rPr lang="ru-RU" dirty="0" err="1">
                <a:latin typeface="Arial" pitchFamily="34" charset="0"/>
              </a:rPr>
              <a:t>елемент</a:t>
            </a:r>
            <a:r>
              <a:rPr lang="ru-RU" dirty="0">
                <a:latin typeface="Arial" pitchFamily="34" charset="0"/>
              </a:rPr>
              <a:t> и </a:t>
            </a:r>
            <a:r>
              <a:rPr lang="ru-RU" dirty="0" err="1">
                <a:latin typeface="Arial" pitchFamily="34" charset="0"/>
              </a:rPr>
              <a:t>натоварването</a:t>
            </a:r>
            <a:r>
              <a:rPr lang="ru-RU" dirty="0">
                <a:latin typeface="Arial" pitchFamily="34" charset="0"/>
              </a:rPr>
              <a:t>. </a:t>
            </a:r>
            <a:r>
              <a:rPr lang="ru-RU" dirty="0" err="1">
                <a:latin typeface="Arial" pitchFamily="34" charset="0"/>
              </a:rPr>
              <a:t>Преместването</a:t>
            </a:r>
            <a:r>
              <a:rPr lang="ru-RU" dirty="0">
                <a:latin typeface="Arial" pitchFamily="34" charset="0"/>
              </a:rPr>
              <a:t> </a:t>
            </a:r>
            <a:r>
              <a:rPr lang="ru-RU" dirty="0" err="1">
                <a:latin typeface="Arial" pitchFamily="34" charset="0"/>
              </a:rPr>
              <a:t>представлява</a:t>
            </a:r>
            <a:r>
              <a:rPr lang="ru-RU" dirty="0">
                <a:latin typeface="Arial" pitchFamily="34" charset="0"/>
              </a:rPr>
              <a:t> линейна  или </a:t>
            </a:r>
            <a:r>
              <a:rPr lang="ru-RU" dirty="0" err="1">
                <a:latin typeface="Arial" pitchFamily="34" charset="0"/>
              </a:rPr>
              <a:t>ъглова</a:t>
            </a:r>
            <a:r>
              <a:rPr lang="ru-RU" dirty="0">
                <a:latin typeface="Arial" pitchFamily="34" charset="0"/>
              </a:rPr>
              <a:t>  деформация на </a:t>
            </a:r>
            <a:r>
              <a:rPr lang="ru-RU" dirty="0" err="1">
                <a:latin typeface="Arial" pitchFamily="34" charset="0"/>
              </a:rPr>
              <a:t>пружината</a:t>
            </a:r>
            <a:r>
              <a:rPr lang="ru-RU" dirty="0">
                <a:latin typeface="Arial" pitchFamily="34" charset="0"/>
              </a:rPr>
              <a:t>, а </a:t>
            </a:r>
            <a:r>
              <a:rPr lang="ru-RU" dirty="0" err="1">
                <a:latin typeface="Arial" pitchFamily="34" charset="0"/>
              </a:rPr>
              <a:t>съответното</a:t>
            </a:r>
            <a:r>
              <a:rPr lang="ru-RU" dirty="0">
                <a:latin typeface="Arial" pitchFamily="34" charset="0"/>
              </a:rPr>
              <a:t> </a:t>
            </a:r>
            <a:r>
              <a:rPr lang="ru-RU" dirty="0" err="1">
                <a:latin typeface="Arial" pitchFamily="34" charset="0"/>
              </a:rPr>
              <a:t>натоварване</a:t>
            </a:r>
            <a:r>
              <a:rPr lang="ru-RU" dirty="0">
                <a:latin typeface="Arial" pitchFamily="34" charset="0"/>
              </a:rPr>
              <a:t>, </a:t>
            </a:r>
            <a:r>
              <a:rPr lang="ru-RU" dirty="0" err="1">
                <a:latin typeface="Arial" pitchFamily="34" charset="0"/>
              </a:rPr>
              <a:t>което</a:t>
            </a:r>
            <a:r>
              <a:rPr lang="ru-RU" dirty="0">
                <a:latin typeface="Arial" pitchFamily="34" charset="0"/>
              </a:rPr>
              <a:t> </a:t>
            </a:r>
            <a:r>
              <a:rPr lang="ru-RU" dirty="0" err="1">
                <a:latin typeface="Arial" pitchFamily="34" charset="0"/>
              </a:rPr>
              <a:t>предизвиква</a:t>
            </a:r>
            <a:r>
              <a:rPr lang="ru-RU" dirty="0">
                <a:latin typeface="Arial" pitchFamily="34" charset="0"/>
              </a:rPr>
              <a:t> </a:t>
            </a:r>
            <a:r>
              <a:rPr lang="ru-RU" dirty="0" err="1">
                <a:latin typeface="Arial" pitchFamily="34" charset="0"/>
              </a:rPr>
              <a:t>деформацията</a:t>
            </a:r>
            <a:r>
              <a:rPr lang="ru-RU" dirty="0">
                <a:latin typeface="Arial" pitchFamily="34" charset="0"/>
              </a:rPr>
              <a:t>, е сила  или момент. </a:t>
            </a:r>
            <a:endParaRPr lang="bg-BG" dirty="0">
              <a:latin typeface="Arial" pitchFamily="34" charset="0"/>
            </a:endParaRPr>
          </a:p>
        </p:txBody>
      </p:sp>
      <p:pic>
        <p:nvPicPr>
          <p:cNvPr id="4" name="Картина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88826" y="2857496"/>
            <a:ext cx="2944833" cy="3008851"/>
          </a:xfrm>
          <a:prstGeom prst="rect">
            <a:avLst/>
          </a:prstGeom>
          <a:solidFill>
            <a:schemeClr val="accent1"/>
          </a:solidFill>
        </p:spPr>
      </p:pic>
      <p:sp>
        <p:nvSpPr>
          <p:cNvPr id="5" name="Правоъгълник 4"/>
          <p:cNvSpPr/>
          <p:nvPr/>
        </p:nvSpPr>
        <p:spPr>
          <a:xfrm>
            <a:off x="4429124" y="2643182"/>
            <a:ext cx="3744416" cy="923330"/>
          </a:xfrm>
          <a:prstGeom prst="rect">
            <a:avLst/>
          </a:prstGeom>
        </p:spPr>
        <p:txBody>
          <a:bodyPr wrap="square">
            <a:spAutoFit/>
          </a:bodyPr>
          <a:lstStyle/>
          <a:p>
            <a:pPr algn="just">
              <a:buClr>
                <a:srgbClr val="3333CC"/>
              </a:buClr>
              <a:buSzPct val="80000"/>
              <a:buFont typeface="Wingdings" pitchFamily="2" charset="2"/>
              <a:buChar char="v"/>
            </a:pPr>
            <a:r>
              <a:rPr lang="ru-RU" dirty="0">
                <a:solidFill>
                  <a:srgbClr val="3333CC"/>
                </a:solidFill>
              </a:rPr>
              <a:t>  </a:t>
            </a:r>
            <a:r>
              <a:rPr lang="ru-RU" dirty="0" err="1">
                <a:solidFill>
                  <a:srgbClr val="3333CC"/>
                </a:solidFill>
              </a:rPr>
              <a:t>Еластичният</a:t>
            </a:r>
            <a:r>
              <a:rPr lang="ru-RU" dirty="0">
                <a:solidFill>
                  <a:srgbClr val="3333CC"/>
                </a:solidFill>
              </a:rPr>
              <a:t> </a:t>
            </a:r>
            <a:r>
              <a:rPr lang="ru-RU" dirty="0" err="1">
                <a:solidFill>
                  <a:srgbClr val="3333CC"/>
                </a:solidFill>
              </a:rPr>
              <a:t>коефициент</a:t>
            </a:r>
            <a:r>
              <a:rPr lang="ru-RU" dirty="0">
                <a:solidFill>
                  <a:srgbClr val="3333CC"/>
                </a:solidFill>
              </a:rPr>
              <a:t> </a:t>
            </a:r>
            <a:r>
              <a:rPr lang="ru-RU" dirty="0"/>
              <a:t>е </a:t>
            </a:r>
            <a:r>
              <a:rPr lang="ru-RU" dirty="0" err="1"/>
              <a:t>първа</a:t>
            </a:r>
            <a:r>
              <a:rPr lang="ru-RU" dirty="0"/>
              <a:t> производна на </a:t>
            </a:r>
            <a:r>
              <a:rPr lang="ru-RU" dirty="0" err="1"/>
              <a:t>еластичната</a:t>
            </a:r>
            <a:r>
              <a:rPr lang="ru-RU" dirty="0"/>
              <a:t> характеристика.</a:t>
            </a:r>
            <a:endParaRPr lang="bg-BG" dirty="0"/>
          </a:p>
        </p:txBody>
      </p:sp>
      <mc:AlternateContent xmlns:mc="http://schemas.openxmlformats.org/markup-compatibility/2006" xmlns:a14="http://schemas.microsoft.com/office/drawing/2010/main">
        <mc:Choice Requires="a14">
          <p:sp>
            <p:nvSpPr>
              <p:cNvPr id="7" name="Правоъгълник 6"/>
              <p:cNvSpPr/>
              <p:nvPr/>
            </p:nvSpPr>
            <p:spPr>
              <a:xfrm>
                <a:off x="4235433" y="3613666"/>
                <a:ext cx="2016224"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a:latin typeface="Cambria Math"/>
                        </a:rPr>
                        <m:t>=</m:t>
                      </m:r>
                      <m:r>
                        <a:rPr lang="bg-BG" sz="2400" i="1">
                          <a:latin typeface="Cambria Math"/>
                        </a:rPr>
                        <m:t>𝑑</m:t>
                      </m:r>
                      <m:f>
                        <m:fPr>
                          <m:type m:val="lin"/>
                          <m:ctrlPr>
                            <a:rPr lang="bg-BG" sz="2400" i="1">
                              <a:latin typeface="Cambria Math" panose="02040503050406030204" pitchFamily="18" charset="0"/>
                            </a:rPr>
                          </m:ctrlPr>
                        </m:fPr>
                        <m:num>
                          <m:r>
                            <a:rPr lang="bg-BG" sz="2400" i="1">
                              <a:latin typeface="Cambria Math"/>
                            </a:rPr>
                            <m:t>𝐹</m:t>
                          </m:r>
                        </m:num>
                        <m:den>
                          <m:r>
                            <a:rPr lang="bg-BG" sz="2400" i="1">
                              <a:latin typeface="Cambria Math"/>
                            </a:rPr>
                            <m:t>𝑑</m:t>
                          </m:r>
                        </m:den>
                      </m:f>
                      <m:r>
                        <a:rPr lang="bg-BG" sz="2400" i="1">
                          <a:latin typeface="Cambria Math"/>
                        </a:rPr>
                        <m:t>𝑓</m:t>
                      </m:r>
                    </m:oMath>
                  </m:oMathPara>
                </a14:m>
                <a:endParaRPr lang="bg-BG" sz="2400" dirty="0"/>
              </a:p>
            </p:txBody>
          </p:sp>
        </mc:Choice>
        <mc:Fallback xmlns="">
          <p:sp>
            <p:nvSpPr>
              <p:cNvPr id="7" name="Правоъгълник 6"/>
              <p:cNvSpPr>
                <a:spLocks noRot="1" noChangeAspect="1" noMove="1" noResize="1" noEditPoints="1" noAdjustHandles="1" noChangeArrowheads="1" noChangeShapeType="1" noTextEdit="1"/>
              </p:cNvSpPr>
              <p:nvPr/>
            </p:nvSpPr>
            <p:spPr>
              <a:xfrm>
                <a:off x="4235433" y="3613666"/>
                <a:ext cx="2016224" cy="461665"/>
              </a:xfrm>
              <a:prstGeom prst="rect">
                <a:avLst/>
              </a:prstGeom>
              <a:blipFill rotWithShape="1">
                <a:blip r:embed="rId4" cstate="print"/>
                <a:stretch>
                  <a:fillRect t="-128947" r="-16616"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8" name="Правоъгълник 7"/>
              <p:cNvSpPr/>
              <p:nvPr/>
            </p:nvSpPr>
            <p:spPr>
              <a:xfrm>
                <a:off x="6380454" y="3613666"/>
                <a:ext cx="1927066" cy="461665"/>
              </a:xfrm>
              <a:prstGeom prst="rect">
                <a:avLst/>
              </a:prstGeom>
              <a:solidFill>
                <a:schemeClr val="bg2">
                  <a:lumMod val="90000"/>
                </a:schemeClr>
              </a:solidFill>
              <a:ln>
                <a:solidFill>
                  <a:schemeClr val="bg2">
                    <a:lumMod val="9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a:latin typeface="Cambria Math"/>
                        </a:rPr>
                        <m:t>=</m:t>
                      </m:r>
                      <m:r>
                        <a:rPr lang="bg-BG" sz="2400" i="1">
                          <a:latin typeface="Cambria Math"/>
                        </a:rPr>
                        <m:t>𝑑</m:t>
                      </m:r>
                      <m:f>
                        <m:fPr>
                          <m:type m:val="lin"/>
                          <m:ctrlPr>
                            <a:rPr lang="bg-BG" sz="2400" i="1">
                              <a:latin typeface="Cambria Math" panose="02040503050406030204" pitchFamily="18" charset="0"/>
                            </a:rPr>
                          </m:ctrlPr>
                        </m:fPr>
                        <m:num>
                          <m:r>
                            <a:rPr lang="bg-BG" sz="2400" i="1">
                              <a:latin typeface="Cambria Math"/>
                            </a:rPr>
                            <m:t>𝑀</m:t>
                          </m:r>
                        </m:num>
                        <m:den>
                          <m:r>
                            <a:rPr lang="bg-BG" sz="2400" i="1">
                              <a:latin typeface="Cambria Math"/>
                            </a:rPr>
                            <m:t>𝑑</m:t>
                          </m:r>
                        </m:den>
                      </m:f>
                      <m:r>
                        <a:rPr lang="bg-BG" sz="2400" i="1">
                          <a:latin typeface="Cambria Math"/>
                        </a:rPr>
                        <m:t>𝛼</m:t>
                      </m:r>
                    </m:oMath>
                  </m:oMathPara>
                </a14:m>
                <a:endParaRPr lang="bg-BG" sz="2400" dirty="0"/>
              </a:p>
            </p:txBody>
          </p:sp>
        </mc:Choice>
        <mc:Fallback xmlns="">
          <p:sp>
            <p:nvSpPr>
              <p:cNvPr id="8" name="Правоъгълник 7"/>
              <p:cNvSpPr>
                <a:spLocks noRot="1" noChangeAspect="1" noMove="1" noResize="1" noEditPoints="1" noAdjustHandles="1" noChangeArrowheads="1" noChangeShapeType="1" noTextEdit="1"/>
              </p:cNvSpPr>
              <p:nvPr/>
            </p:nvSpPr>
            <p:spPr>
              <a:xfrm>
                <a:off x="6380454" y="3613666"/>
                <a:ext cx="1927066" cy="461665"/>
              </a:xfrm>
              <a:prstGeom prst="rect">
                <a:avLst/>
              </a:prstGeom>
              <a:blipFill rotWithShape="1">
                <a:blip r:embed="rId5" cstate="print"/>
                <a:stretch>
                  <a:fillRect t="-124359" r="-21069" b="-180769"/>
                </a:stretch>
              </a:blipFill>
              <a:ln>
                <a:solidFill>
                  <a:schemeClr val="bg2">
                    <a:lumMod val="90000"/>
                  </a:schemeClr>
                </a:solidFill>
              </a:ln>
            </p:spPr>
            <p:txBody>
              <a:bodyPr/>
              <a:lstStyle/>
              <a:p>
                <a:r>
                  <a:rPr lang="bg-BG" dirty="0">
                    <a:noFill/>
                  </a:rPr>
                  <a:t> </a:t>
                </a:r>
              </a:p>
            </p:txBody>
          </p:sp>
        </mc:Fallback>
      </mc:AlternateContent>
      <p:sp>
        <p:nvSpPr>
          <p:cNvPr id="9" name="Правоъгълник 8"/>
          <p:cNvSpPr/>
          <p:nvPr/>
        </p:nvSpPr>
        <p:spPr>
          <a:xfrm>
            <a:off x="3995937" y="4365104"/>
            <a:ext cx="4392488" cy="646331"/>
          </a:xfrm>
          <a:prstGeom prst="rect">
            <a:avLst/>
          </a:prstGeom>
        </p:spPr>
        <p:txBody>
          <a:bodyPr wrap="square">
            <a:spAutoFit/>
          </a:bodyPr>
          <a:lstStyle/>
          <a:p>
            <a:pPr algn="just"/>
            <a:r>
              <a:rPr lang="ru-RU" dirty="0"/>
              <a:t>При линейна характеристика   </a:t>
            </a:r>
            <a:r>
              <a:rPr lang="en-US" i="1" dirty="0"/>
              <a:t>k</a:t>
            </a:r>
            <a:r>
              <a:rPr lang="en-US" dirty="0"/>
              <a:t> </a:t>
            </a:r>
            <a:r>
              <a:rPr lang="ru-RU" dirty="0" err="1"/>
              <a:t>представлява</a:t>
            </a:r>
            <a:r>
              <a:rPr lang="ru-RU" dirty="0"/>
              <a:t> </a:t>
            </a:r>
            <a:r>
              <a:rPr lang="ru-RU" dirty="0" err="1"/>
              <a:t>еластична</a:t>
            </a:r>
            <a:r>
              <a:rPr lang="ru-RU" dirty="0"/>
              <a:t> константа</a:t>
            </a:r>
            <a:r>
              <a:rPr lang="en-US" dirty="0"/>
              <a:t>:</a:t>
            </a:r>
            <a:endParaRPr lang="bg-BG" dirty="0"/>
          </a:p>
        </p:txBody>
      </p:sp>
      <mc:AlternateContent xmlns:mc="http://schemas.openxmlformats.org/markup-compatibility/2006" xmlns:a14="http://schemas.microsoft.com/office/drawing/2010/main">
        <mc:Choice Requires="a14">
          <p:sp>
            <p:nvSpPr>
              <p:cNvPr id="20" name="Правоъгълник 19"/>
              <p:cNvSpPr/>
              <p:nvPr/>
            </p:nvSpPr>
            <p:spPr>
              <a:xfrm>
                <a:off x="4460014" y="5301208"/>
                <a:ext cx="2016224"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smtClean="0">
                          <a:latin typeface="Cambria Math"/>
                        </a:rPr>
                        <m:t>𝑘</m:t>
                      </m:r>
                      <m:r>
                        <a:rPr lang="bg-BG" sz="2400">
                          <a:latin typeface="Cambria Math"/>
                        </a:rPr>
                        <m:t>=</m:t>
                      </m:r>
                      <m:f>
                        <m:fPr>
                          <m:type m:val="lin"/>
                          <m:ctrlPr>
                            <a:rPr lang="bg-BG" sz="2400" i="1">
                              <a:latin typeface="Cambria Math" panose="02040503050406030204" pitchFamily="18" charset="0"/>
                            </a:rPr>
                          </m:ctrlPr>
                        </m:fPr>
                        <m:num>
                          <m:r>
                            <a:rPr lang="bg-BG" sz="2400" i="1">
                              <a:latin typeface="Cambria Math"/>
                            </a:rPr>
                            <m:t>𝐹</m:t>
                          </m:r>
                        </m:num>
                        <m:den>
                          <m:r>
                            <a:rPr lang="en-US" sz="2400" b="0" i="1" smtClean="0">
                              <a:latin typeface="Cambria Math"/>
                            </a:rPr>
                            <m:t>𝑓</m:t>
                          </m:r>
                        </m:den>
                      </m:f>
                    </m:oMath>
                  </m:oMathPara>
                </a14:m>
                <a:endParaRPr lang="bg-BG" sz="2400"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4460014" y="5301208"/>
                <a:ext cx="2016224" cy="461665"/>
              </a:xfrm>
              <a:prstGeom prst="rect">
                <a:avLst/>
              </a:prstGeom>
              <a:blipFill rotWithShape="1">
                <a:blip r:embed="rId6" cstate="print"/>
                <a:stretch>
                  <a:fillRect t="-130667" r="-16970" b="-19066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Правоъгълник 21"/>
              <p:cNvSpPr/>
              <p:nvPr/>
            </p:nvSpPr>
            <p:spPr>
              <a:xfrm>
                <a:off x="6605035" y="5301208"/>
                <a:ext cx="1477904" cy="461665"/>
              </a:xfrm>
              <a:prstGeom prst="rect">
                <a:avLst/>
              </a:prstGeom>
              <a:solidFill>
                <a:schemeClr val="bg2">
                  <a:lumMod val="90000"/>
                </a:schemeClr>
              </a:solidFill>
              <a:ln>
                <a:solidFill>
                  <a:schemeClr val="bg2">
                    <a:lumMod val="9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bg-BG" sz="2400" i="1" smtClean="0">
                          <a:latin typeface="Cambria Math"/>
                        </a:rPr>
                        <m:t>𝑘</m:t>
                      </m:r>
                      <m:r>
                        <a:rPr lang="bg-BG" sz="2400">
                          <a:latin typeface="Cambria Math"/>
                        </a:rPr>
                        <m:t>=</m:t>
                      </m:r>
                      <m:f>
                        <m:fPr>
                          <m:type m:val="lin"/>
                          <m:ctrlPr>
                            <a:rPr lang="bg-BG" sz="2400" i="1">
                              <a:latin typeface="Cambria Math" panose="02040503050406030204" pitchFamily="18" charset="0"/>
                            </a:rPr>
                          </m:ctrlPr>
                        </m:fPr>
                        <m:num>
                          <m:r>
                            <a:rPr lang="bg-BG" sz="2400" i="1">
                              <a:latin typeface="Cambria Math"/>
                            </a:rPr>
                            <m:t>𝑀</m:t>
                          </m:r>
                        </m:num>
                        <m:den>
                          <m:r>
                            <a:rPr lang="bg-BG" sz="2400" i="1">
                              <a:latin typeface="Cambria Math"/>
                            </a:rPr>
                            <m:t>𝛼</m:t>
                          </m:r>
                        </m:den>
                      </m:f>
                    </m:oMath>
                  </m:oMathPara>
                </a14:m>
                <a:endParaRPr lang="bg-BG" sz="2400" dirty="0"/>
              </a:p>
            </p:txBody>
          </p:sp>
        </mc:Choice>
        <mc:Fallback xmlns="">
          <p:sp>
            <p:nvSpPr>
              <p:cNvPr id="22" name="Правоъгълник 21"/>
              <p:cNvSpPr>
                <a:spLocks noRot="1" noChangeAspect="1" noMove="1" noResize="1" noEditPoints="1" noAdjustHandles="1" noChangeArrowheads="1" noChangeShapeType="1" noTextEdit="1"/>
              </p:cNvSpPr>
              <p:nvPr/>
            </p:nvSpPr>
            <p:spPr>
              <a:xfrm>
                <a:off x="6605035" y="5301208"/>
                <a:ext cx="1477904" cy="461665"/>
              </a:xfrm>
              <a:prstGeom prst="rect">
                <a:avLst/>
              </a:prstGeom>
              <a:blipFill rotWithShape="1">
                <a:blip r:embed="rId7" cstate="print"/>
                <a:stretch>
                  <a:fillRect t="-125974" r="-42623" b="-184416"/>
                </a:stretch>
              </a:blipFill>
              <a:ln>
                <a:solidFill>
                  <a:schemeClr val="bg2">
                    <a:lumMod val="90000"/>
                  </a:schemeClr>
                </a:solidFill>
              </a:ln>
            </p:spPr>
            <p:txBody>
              <a:bodyPr/>
              <a:lstStyle/>
              <a:p>
                <a:r>
                  <a:rPr lang="bg-BG">
                    <a:noFill/>
                  </a:rPr>
                  <a:t> </a:t>
                </a:r>
              </a:p>
            </p:txBody>
          </p:sp>
        </mc:Fallback>
      </mc:AlternateContent>
    </p:spTree>
    <p:extLst>
      <p:ext uri="{BB962C8B-B14F-4D97-AF65-F5344CB8AC3E}">
        <p14:creationId xmlns:p14="http://schemas.microsoft.com/office/powerpoint/2010/main" val="425512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8" grpId="0" animBg="1"/>
      <p:bldP spid="9" grpId="0"/>
      <p:bldP spid="20"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14348" y="285728"/>
            <a:ext cx="8205094" cy="579710"/>
          </a:xfrm>
        </p:spPr>
        <p:txBody>
          <a:bodyPr/>
          <a:lstStyle/>
          <a:p>
            <a:pPr marL="109537" indent="0" algn="ctr">
              <a:buNone/>
            </a:pPr>
            <a:r>
              <a:rPr lang="bg-BG" sz="2200" dirty="0">
                <a:solidFill>
                  <a:srgbClr val="C00000"/>
                </a:solidFill>
                <a:effectLst/>
                <a:latin typeface="Arial" pitchFamily="34" charset="0"/>
                <a:cs typeface="Arial" pitchFamily="34" charset="0"/>
              </a:rPr>
              <a:t>Основни показатели на пружините</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428596" y="785794"/>
            <a:ext cx="8358246" cy="646331"/>
          </a:xfrm>
          <a:prstGeom prst="rect">
            <a:avLst/>
          </a:prstGeom>
        </p:spPr>
        <p:txBody>
          <a:bodyPr wrap="square">
            <a:spAutoFit/>
          </a:bodyPr>
          <a:lstStyle/>
          <a:p>
            <a:pPr algn="just">
              <a:buClr>
                <a:srgbClr val="3333CC"/>
              </a:buClr>
              <a:buSzPct val="80000"/>
              <a:buFont typeface="Wingdings" pitchFamily="2" charset="2"/>
              <a:buChar char="Ø"/>
            </a:pPr>
            <a:r>
              <a:rPr lang="ru-RU" dirty="0">
                <a:solidFill>
                  <a:srgbClr val="0070C0"/>
                </a:solidFill>
                <a:latin typeface="Arial" pitchFamily="34" charset="0"/>
              </a:rPr>
              <a:t>  </a:t>
            </a:r>
            <a:r>
              <a:rPr lang="ru-RU" dirty="0" err="1">
                <a:solidFill>
                  <a:srgbClr val="3333CC"/>
                </a:solidFill>
                <a:latin typeface="Arial" pitchFamily="34" charset="0"/>
              </a:rPr>
              <a:t>Еластичният</a:t>
            </a:r>
            <a:r>
              <a:rPr lang="ru-RU" dirty="0">
                <a:solidFill>
                  <a:srgbClr val="3333CC"/>
                </a:solidFill>
                <a:latin typeface="Arial" pitchFamily="34" charset="0"/>
              </a:rPr>
              <a:t> </a:t>
            </a:r>
            <a:r>
              <a:rPr lang="ru-RU" dirty="0" err="1">
                <a:solidFill>
                  <a:srgbClr val="3333CC"/>
                </a:solidFill>
                <a:latin typeface="Arial" pitchFamily="34" charset="0"/>
              </a:rPr>
              <a:t>хистерезис</a:t>
            </a:r>
            <a:r>
              <a:rPr lang="ru-RU" dirty="0">
                <a:solidFill>
                  <a:srgbClr val="3333CC"/>
                </a:solidFill>
                <a:latin typeface="Arial" pitchFamily="34" charset="0"/>
              </a:rPr>
              <a:t> </a:t>
            </a:r>
            <a:r>
              <a:rPr lang="ru-RU" dirty="0" err="1">
                <a:latin typeface="Arial" pitchFamily="34" charset="0"/>
              </a:rPr>
              <a:t>представлява</a:t>
            </a:r>
            <a:r>
              <a:rPr lang="ru-RU" dirty="0">
                <a:latin typeface="Arial" pitchFamily="34" charset="0"/>
              </a:rPr>
              <a:t> </a:t>
            </a:r>
            <a:r>
              <a:rPr lang="ru-RU" dirty="0" err="1">
                <a:latin typeface="Arial" pitchFamily="34" charset="0"/>
              </a:rPr>
              <a:t>несъвпадане</a:t>
            </a:r>
            <a:r>
              <a:rPr lang="ru-RU" dirty="0">
                <a:latin typeface="Arial" pitchFamily="34" charset="0"/>
              </a:rPr>
              <a:t> на </a:t>
            </a:r>
            <a:r>
              <a:rPr lang="ru-RU" dirty="0" err="1">
                <a:latin typeface="Arial" pitchFamily="34" charset="0"/>
              </a:rPr>
              <a:t>еластичните</a:t>
            </a:r>
            <a:r>
              <a:rPr lang="ru-RU" dirty="0">
                <a:latin typeface="Arial" pitchFamily="34" charset="0"/>
              </a:rPr>
              <a:t> характеристики при </a:t>
            </a:r>
            <a:r>
              <a:rPr lang="ru-RU" dirty="0" err="1">
                <a:latin typeface="Arial" pitchFamily="34" charset="0"/>
              </a:rPr>
              <a:t>натоварване</a:t>
            </a:r>
            <a:r>
              <a:rPr lang="ru-RU" dirty="0">
                <a:latin typeface="Arial" pitchFamily="34" charset="0"/>
              </a:rPr>
              <a:t> и </a:t>
            </a:r>
            <a:r>
              <a:rPr lang="ru-RU" dirty="0" err="1">
                <a:latin typeface="Arial" pitchFamily="34" charset="0"/>
              </a:rPr>
              <a:t>разтоварване</a:t>
            </a:r>
            <a:r>
              <a:rPr lang="ru-RU" dirty="0">
                <a:latin typeface="Arial" pitchFamily="34" charset="0"/>
              </a:rPr>
              <a:t> на пружините</a:t>
            </a:r>
            <a:r>
              <a:rPr lang="en-US" dirty="0">
                <a:latin typeface="Arial" pitchFamily="34" charset="0"/>
              </a:rPr>
              <a:t>.</a:t>
            </a:r>
            <a:endParaRPr lang="bg-BG" dirty="0">
              <a:latin typeface="Arial" pitchFamily="34" charset="0"/>
            </a:endParaRPr>
          </a:p>
        </p:txBody>
      </p:sp>
      <p:sp>
        <p:nvSpPr>
          <p:cNvPr id="3" name="Правоъгълник 2"/>
          <p:cNvSpPr/>
          <p:nvPr/>
        </p:nvSpPr>
        <p:spPr>
          <a:xfrm>
            <a:off x="428596" y="1628800"/>
            <a:ext cx="8286808" cy="1754326"/>
          </a:xfrm>
          <a:prstGeom prst="rect">
            <a:avLst/>
          </a:prstGeom>
        </p:spPr>
        <p:txBody>
          <a:bodyPr wrap="square">
            <a:spAutoFit/>
          </a:bodyPr>
          <a:lstStyle/>
          <a:p>
            <a:pPr algn="just"/>
            <a:r>
              <a:rPr lang="ru-RU" dirty="0" err="1"/>
              <a:t>Хистерезисът</a:t>
            </a:r>
            <a:r>
              <a:rPr lang="ru-RU" dirty="0"/>
              <a:t> се </a:t>
            </a:r>
            <a:r>
              <a:rPr lang="ru-RU" dirty="0" err="1"/>
              <a:t>дължи</a:t>
            </a:r>
            <a:r>
              <a:rPr lang="ru-RU" dirty="0"/>
              <a:t> на </a:t>
            </a:r>
            <a:r>
              <a:rPr lang="ru-RU" dirty="0" err="1"/>
              <a:t>несъвършенство</a:t>
            </a:r>
            <a:r>
              <a:rPr lang="ru-RU" dirty="0"/>
              <a:t> на материала на </a:t>
            </a:r>
            <a:r>
              <a:rPr lang="ru-RU" dirty="0" err="1"/>
              <a:t>еластичния</a:t>
            </a:r>
            <a:r>
              <a:rPr lang="ru-RU" dirty="0"/>
              <a:t> </a:t>
            </a:r>
            <a:r>
              <a:rPr lang="ru-RU" dirty="0" err="1"/>
              <a:t>елемент</a:t>
            </a:r>
            <a:r>
              <a:rPr lang="ru-RU" dirty="0"/>
              <a:t>. </a:t>
            </a:r>
            <a:r>
              <a:rPr lang="ru-RU" dirty="0" err="1"/>
              <a:t>Изразява</a:t>
            </a:r>
            <a:r>
              <a:rPr lang="ru-RU" dirty="0"/>
              <a:t> се </a:t>
            </a:r>
            <a:r>
              <a:rPr lang="ru-RU" dirty="0" err="1"/>
              <a:t>във</a:t>
            </a:r>
            <a:r>
              <a:rPr lang="ru-RU" dirty="0"/>
              <a:t> </a:t>
            </a:r>
            <a:r>
              <a:rPr lang="ru-RU" dirty="0" err="1">
                <a:solidFill>
                  <a:srgbClr val="3333CC"/>
                </a:solidFill>
              </a:rPr>
              <a:t>вътрешно</a:t>
            </a:r>
            <a:r>
              <a:rPr lang="ru-RU" dirty="0">
                <a:solidFill>
                  <a:srgbClr val="3333CC"/>
                </a:solidFill>
              </a:rPr>
              <a:t> </a:t>
            </a:r>
            <a:r>
              <a:rPr lang="ru-RU" dirty="0" err="1">
                <a:solidFill>
                  <a:srgbClr val="3333CC"/>
                </a:solidFill>
              </a:rPr>
              <a:t>триене</a:t>
            </a:r>
            <a:r>
              <a:rPr lang="ru-RU" dirty="0">
                <a:solidFill>
                  <a:srgbClr val="3333CC"/>
                </a:solidFill>
              </a:rPr>
              <a:t> на материала</a:t>
            </a:r>
            <a:r>
              <a:rPr lang="ru-RU" dirty="0"/>
              <a:t>, </a:t>
            </a:r>
            <a:r>
              <a:rPr lang="ru-RU" dirty="0" err="1"/>
              <a:t>което</a:t>
            </a:r>
            <a:r>
              <a:rPr lang="ru-RU" dirty="0"/>
              <a:t> </a:t>
            </a:r>
            <a:r>
              <a:rPr lang="ru-RU" dirty="0" err="1">
                <a:solidFill>
                  <a:srgbClr val="3333CC"/>
                </a:solidFill>
              </a:rPr>
              <a:t>поглъща</a:t>
            </a:r>
            <a:r>
              <a:rPr lang="ru-RU" dirty="0">
                <a:solidFill>
                  <a:srgbClr val="3333CC"/>
                </a:solidFill>
              </a:rPr>
              <a:t> част от </a:t>
            </a:r>
            <a:r>
              <a:rPr lang="ru-RU" dirty="0" err="1">
                <a:solidFill>
                  <a:srgbClr val="3333CC"/>
                </a:solidFill>
              </a:rPr>
              <a:t>акумулираната</a:t>
            </a:r>
            <a:r>
              <a:rPr lang="ru-RU" dirty="0">
                <a:solidFill>
                  <a:srgbClr val="3333CC"/>
                </a:solidFill>
              </a:rPr>
              <a:t> </a:t>
            </a:r>
            <a:r>
              <a:rPr lang="ru-RU" dirty="0" err="1">
                <a:solidFill>
                  <a:srgbClr val="3333CC"/>
                </a:solidFill>
              </a:rPr>
              <a:t>енергия</a:t>
            </a:r>
            <a:r>
              <a:rPr lang="ru-RU" dirty="0"/>
              <a:t>. </a:t>
            </a:r>
            <a:r>
              <a:rPr lang="ru-RU" dirty="0" err="1"/>
              <a:t>Това</a:t>
            </a:r>
            <a:r>
              <a:rPr lang="ru-RU" dirty="0"/>
              <a:t> е </a:t>
            </a:r>
            <a:r>
              <a:rPr lang="ru-RU" dirty="0" err="1"/>
              <a:t>причината</a:t>
            </a:r>
            <a:r>
              <a:rPr lang="ru-RU" dirty="0"/>
              <a:t> и за т. нар. </a:t>
            </a:r>
            <a:r>
              <a:rPr lang="ru-RU" dirty="0" err="1">
                <a:solidFill>
                  <a:srgbClr val="3333CC"/>
                </a:solidFill>
              </a:rPr>
              <a:t>еластично</a:t>
            </a:r>
            <a:r>
              <a:rPr lang="ru-RU" dirty="0">
                <a:solidFill>
                  <a:srgbClr val="3333CC"/>
                </a:solidFill>
              </a:rPr>
              <a:t> последействие</a:t>
            </a:r>
            <a:r>
              <a:rPr lang="ru-RU" dirty="0"/>
              <a:t>, а именно - при </a:t>
            </a:r>
            <a:r>
              <a:rPr lang="ru-RU" dirty="0" err="1"/>
              <a:t>прекратяване</a:t>
            </a:r>
            <a:r>
              <a:rPr lang="ru-RU" dirty="0"/>
              <a:t> на </a:t>
            </a:r>
            <a:r>
              <a:rPr lang="ru-RU" dirty="0" err="1"/>
              <a:t>нарастването</a:t>
            </a:r>
            <a:r>
              <a:rPr lang="ru-RU" dirty="0"/>
              <a:t> на </a:t>
            </a:r>
            <a:r>
              <a:rPr lang="ru-RU" dirty="0" err="1"/>
              <a:t>натоварването</a:t>
            </a:r>
            <a:r>
              <a:rPr lang="ru-RU" dirty="0"/>
              <a:t>, </a:t>
            </a:r>
            <a:r>
              <a:rPr lang="ru-RU" dirty="0" err="1"/>
              <a:t>еластичният</a:t>
            </a:r>
            <a:r>
              <a:rPr lang="ru-RU" dirty="0"/>
              <a:t> </a:t>
            </a:r>
            <a:r>
              <a:rPr lang="ru-RU" dirty="0" err="1"/>
              <a:t>елемент</a:t>
            </a:r>
            <a:r>
              <a:rPr lang="ru-RU" dirty="0"/>
              <a:t> </a:t>
            </a:r>
            <a:r>
              <a:rPr lang="ru-RU" dirty="0" err="1"/>
              <a:t>продължава</a:t>
            </a:r>
            <a:r>
              <a:rPr lang="ru-RU" dirty="0"/>
              <a:t> </a:t>
            </a:r>
            <a:r>
              <a:rPr lang="ru-RU" dirty="0" err="1"/>
              <a:t>още</a:t>
            </a:r>
            <a:r>
              <a:rPr lang="ru-RU" dirty="0"/>
              <a:t> известно </a:t>
            </a:r>
            <a:r>
              <a:rPr lang="ru-RU" dirty="0" err="1"/>
              <a:t>време</a:t>
            </a:r>
            <a:r>
              <a:rPr lang="ru-RU" dirty="0"/>
              <a:t> да се </a:t>
            </a:r>
            <a:r>
              <a:rPr lang="ru-RU" dirty="0" err="1"/>
              <a:t>деформира</a:t>
            </a:r>
            <a:r>
              <a:rPr lang="ru-RU" dirty="0"/>
              <a:t>. </a:t>
            </a:r>
            <a:endParaRPr lang="bg-BG" dirty="0"/>
          </a:p>
        </p:txBody>
      </p:sp>
      <p:pic>
        <p:nvPicPr>
          <p:cNvPr id="4" name="Картина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85947" y="3579446"/>
            <a:ext cx="2606748" cy="2620726"/>
          </a:xfrm>
          <a:prstGeom prst="rect">
            <a:avLst/>
          </a:prstGeom>
          <a:ln>
            <a:noFill/>
          </a:ln>
          <a:effectLst>
            <a:outerShdw blurRad="292100" dist="139700" dir="2700000" algn="tl" rotWithShape="0">
              <a:srgbClr val="333333">
                <a:alpha val="65000"/>
              </a:srgbClr>
            </a:outerShdw>
          </a:effectLst>
        </p:spPr>
      </p:pic>
      <p:pic>
        <p:nvPicPr>
          <p:cNvPr id="5" name="Картина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15893" y="3548817"/>
            <a:ext cx="2761735" cy="2747161"/>
          </a:xfrm>
          <a:prstGeom prst="rect">
            <a:avLst/>
          </a:prstGeom>
          <a:ln>
            <a:no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6"/>
          <a:srcRect/>
          <a:stretch>
            <a:fillRect/>
          </a:stretch>
        </p:blipFill>
        <p:spPr bwMode="auto">
          <a:xfrm>
            <a:off x="6429388" y="3357562"/>
            <a:ext cx="2071703" cy="872004"/>
          </a:xfrm>
          <a:prstGeom prst="rect">
            <a:avLst/>
          </a:prstGeom>
          <a:noFill/>
          <a:ln w="9525">
            <a:noFill/>
            <a:miter lim="800000"/>
            <a:headEnd/>
            <a:tailEnd/>
          </a:ln>
          <a:effectLst/>
        </p:spPr>
      </p:pic>
      <p:sp>
        <p:nvSpPr>
          <p:cNvPr id="18" name="Down Arrow 17"/>
          <p:cNvSpPr/>
          <p:nvPr/>
        </p:nvSpPr>
        <p:spPr>
          <a:xfrm>
            <a:off x="7215206" y="4429132"/>
            <a:ext cx="500066"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TextBox 19"/>
          <p:cNvSpPr txBox="1"/>
          <p:nvPr/>
        </p:nvSpPr>
        <p:spPr>
          <a:xfrm>
            <a:off x="6500826" y="5143512"/>
            <a:ext cx="2500330" cy="1200329"/>
          </a:xfrm>
          <a:prstGeom prst="rect">
            <a:avLst/>
          </a:prstGeom>
          <a:noFill/>
        </p:spPr>
        <p:txBody>
          <a:bodyPr wrap="square" rtlCol="0">
            <a:spAutoFit/>
          </a:bodyPr>
          <a:lstStyle/>
          <a:p>
            <a:r>
              <a:rPr lang="bg-BG" dirty="0">
                <a:solidFill>
                  <a:srgbClr val="3333CC"/>
                </a:solidFill>
                <a:latin typeface="Arial" pitchFamily="34" charset="0"/>
              </a:rPr>
              <a:t>Сумарна грешка </a:t>
            </a:r>
            <a:r>
              <a:rPr lang="bg-BG" dirty="0">
                <a:latin typeface="Arial" pitchFamily="34" charset="0"/>
              </a:rPr>
              <a:t>от еластичното </a:t>
            </a:r>
            <a:r>
              <a:rPr lang="bg-BG" dirty="0" err="1">
                <a:latin typeface="Arial" pitchFamily="34" charset="0"/>
              </a:rPr>
              <a:t>последействие</a:t>
            </a:r>
            <a:r>
              <a:rPr lang="bg-BG" dirty="0">
                <a:latin typeface="Arial" pitchFamily="34" charset="0"/>
              </a:rPr>
              <a:t> и </a:t>
            </a:r>
            <a:r>
              <a:rPr lang="bg-BG" dirty="0" err="1">
                <a:latin typeface="Arial" pitchFamily="34" charset="0"/>
              </a:rPr>
              <a:t>хистерезиса</a:t>
            </a:r>
            <a:endParaRPr lang="bg-BG" dirty="0">
              <a:latin typeface="Arial" pitchFamily="34" charset="0"/>
            </a:endParaRPr>
          </a:p>
        </p:txBody>
      </p:sp>
    </p:spTree>
    <p:extLst>
      <p:ext uri="{BB962C8B-B14F-4D97-AF65-F5344CB8AC3E}">
        <p14:creationId xmlns:p14="http://schemas.microsoft.com/office/powerpoint/2010/main" val="739385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57224" y="214290"/>
            <a:ext cx="7427388" cy="453251"/>
          </a:xfrm>
        </p:spPr>
        <p:txBody>
          <a:bodyPr/>
          <a:lstStyle/>
          <a:p>
            <a:pPr marL="109537" indent="0" algn="ctr">
              <a:buNone/>
            </a:pPr>
            <a:r>
              <a:rPr lang="bg-BG" sz="2200" dirty="0">
                <a:solidFill>
                  <a:srgbClr val="C00000"/>
                </a:solidFill>
                <a:effectLst/>
                <a:latin typeface="Arial" pitchFamily="34" charset="0"/>
                <a:cs typeface="Arial" pitchFamily="34" charset="0"/>
              </a:rPr>
              <a:t>Прави плоски пружини и </a:t>
            </a:r>
            <a:r>
              <a:rPr lang="bg-BG" sz="2200">
                <a:solidFill>
                  <a:srgbClr val="C00000"/>
                </a:solidFill>
                <a:effectLst/>
                <a:latin typeface="Arial" pitchFamily="34" charset="0"/>
                <a:cs typeface="Arial" pitchFamily="34" charset="0"/>
              </a:rPr>
              <a:t>биметални пластини</a:t>
            </a:r>
            <a:endParaRPr lang="bg-BG" sz="1600" dirty="0">
              <a:solidFill>
                <a:srgbClr val="3333CC"/>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71472" y="785794"/>
            <a:ext cx="3982180" cy="369332"/>
          </a:xfrm>
          <a:prstGeom prst="rect">
            <a:avLst/>
          </a:prstGeom>
        </p:spPr>
        <p:txBody>
          <a:bodyPr wrap="none">
            <a:spAutoFit/>
          </a:bodyPr>
          <a:lstStyle/>
          <a:p>
            <a:r>
              <a:rPr lang="bg-BG" dirty="0">
                <a:solidFill>
                  <a:srgbClr val="C00000"/>
                </a:solidFill>
                <a:latin typeface="Arial" pitchFamily="34" charset="0"/>
              </a:rPr>
              <a:t>Прави плоски (контактни) пружини</a:t>
            </a:r>
          </a:p>
        </p:txBody>
      </p:sp>
      <p:pic>
        <p:nvPicPr>
          <p:cNvPr id="3" name="Picture 2"/>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8662" y="1357298"/>
            <a:ext cx="3558083" cy="3357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571472" y="4929198"/>
            <a:ext cx="8215370" cy="1200329"/>
          </a:xfrm>
          <a:prstGeom prst="rect">
            <a:avLst/>
          </a:prstGeom>
        </p:spPr>
        <p:txBody>
          <a:bodyPr wrap="square">
            <a:spAutoFit/>
          </a:bodyPr>
          <a:lstStyle/>
          <a:p>
            <a:pPr algn="just"/>
            <a:r>
              <a:rPr lang="ru-RU" dirty="0"/>
              <a:t>Правите плоски </a:t>
            </a:r>
            <a:r>
              <a:rPr lang="ru-RU" dirty="0" err="1"/>
              <a:t>пружини</a:t>
            </a:r>
            <a:r>
              <a:rPr lang="ru-RU" dirty="0"/>
              <a:t> </a:t>
            </a:r>
            <a:r>
              <a:rPr lang="ru-RU" dirty="0" err="1"/>
              <a:t>имат</a:t>
            </a:r>
            <a:r>
              <a:rPr lang="ru-RU" dirty="0"/>
              <a:t> </a:t>
            </a:r>
            <a:r>
              <a:rPr lang="ru-RU" dirty="0" err="1"/>
              <a:t>правоъгълно</a:t>
            </a:r>
            <a:r>
              <a:rPr lang="ru-RU" dirty="0"/>
              <a:t> </a:t>
            </a:r>
            <a:r>
              <a:rPr lang="ru-RU" dirty="0" err="1"/>
              <a:t>напречно</a:t>
            </a:r>
            <a:r>
              <a:rPr lang="ru-RU" dirty="0"/>
              <a:t> сечение и </a:t>
            </a:r>
            <a:r>
              <a:rPr lang="ru-RU" dirty="0" err="1"/>
              <a:t>най-често</a:t>
            </a:r>
            <a:r>
              <a:rPr lang="ru-RU" dirty="0"/>
              <a:t> се </a:t>
            </a:r>
            <a:r>
              <a:rPr lang="ru-RU" dirty="0" err="1"/>
              <a:t>използват</a:t>
            </a:r>
            <a:r>
              <a:rPr lang="ru-RU" dirty="0"/>
              <a:t> при малки </a:t>
            </a:r>
            <a:r>
              <a:rPr lang="ru-RU" dirty="0" err="1"/>
              <a:t>натоварващи</a:t>
            </a:r>
            <a:r>
              <a:rPr lang="ru-RU" dirty="0"/>
              <a:t> </a:t>
            </a:r>
            <a:r>
              <a:rPr lang="ru-RU" dirty="0" err="1"/>
              <a:t>сили</a:t>
            </a:r>
            <a:r>
              <a:rPr lang="ru-RU" dirty="0"/>
              <a:t> и </a:t>
            </a:r>
            <a:r>
              <a:rPr lang="ru-RU" dirty="0" err="1"/>
              <a:t>реализиране</a:t>
            </a:r>
            <a:r>
              <a:rPr lang="ru-RU" dirty="0"/>
              <a:t> на малки </a:t>
            </a:r>
            <a:r>
              <a:rPr lang="ru-RU" dirty="0" err="1"/>
              <a:t>линейни</a:t>
            </a:r>
            <a:r>
              <a:rPr lang="ru-RU" dirty="0"/>
              <a:t> </a:t>
            </a:r>
            <a:r>
              <a:rPr lang="ru-RU" dirty="0" err="1"/>
              <a:t>премествания</a:t>
            </a:r>
            <a:r>
              <a:rPr lang="ru-RU" dirty="0"/>
              <a:t>. </a:t>
            </a:r>
            <a:r>
              <a:rPr lang="ru-RU" dirty="0" err="1"/>
              <a:t>Срещат</a:t>
            </a:r>
            <a:r>
              <a:rPr lang="ru-RU" dirty="0"/>
              <a:t> се в </a:t>
            </a:r>
            <a:r>
              <a:rPr lang="ru-RU" dirty="0" err="1"/>
              <a:t>контактните</a:t>
            </a:r>
            <a:r>
              <a:rPr lang="ru-RU" dirty="0"/>
              <a:t> </a:t>
            </a:r>
            <a:r>
              <a:rPr lang="ru-RU" dirty="0" err="1"/>
              <a:t>групи</a:t>
            </a:r>
            <a:r>
              <a:rPr lang="ru-RU" dirty="0"/>
              <a:t> на </a:t>
            </a:r>
            <a:r>
              <a:rPr lang="ru-RU" dirty="0" err="1"/>
              <a:t>електромагнитните</a:t>
            </a:r>
            <a:r>
              <a:rPr lang="ru-RU" dirty="0"/>
              <a:t> </a:t>
            </a:r>
            <a:r>
              <a:rPr lang="ru-RU" dirty="0" err="1"/>
              <a:t>релета</a:t>
            </a:r>
            <a:r>
              <a:rPr lang="ru-RU" dirty="0"/>
              <a:t>, </a:t>
            </a:r>
            <a:r>
              <a:rPr lang="ru-RU" dirty="0" err="1"/>
              <a:t>превключватели</a:t>
            </a:r>
            <a:r>
              <a:rPr lang="ru-RU" dirty="0"/>
              <a:t>, </a:t>
            </a:r>
            <a:r>
              <a:rPr lang="ru-RU" dirty="0" err="1"/>
              <a:t>фиксатори</a:t>
            </a:r>
            <a:r>
              <a:rPr lang="ru-RU" dirty="0"/>
              <a:t> </a:t>
            </a:r>
            <a:r>
              <a:rPr lang="bg-BG" dirty="0"/>
              <a:t>и др.</a:t>
            </a:r>
          </a:p>
        </p:txBody>
      </p:sp>
    </p:spTree>
    <p:extLst>
      <p:ext uri="{BB962C8B-B14F-4D97-AF65-F5344CB8AC3E}">
        <p14:creationId xmlns:p14="http://schemas.microsoft.com/office/powerpoint/2010/main" val="178969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85786" y="285728"/>
            <a:ext cx="7704856" cy="529927"/>
          </a:xfrm>
        </p:spPr>
        <p:txBody>
          <a:bodyPr/>
          <a:lstStyle/>
          <a:p>
            <a:pPr marL="109537" indent="0" algn="ctr">
              <a:buNone/>
            </a:pPr>
            <a:r>
              <a:rPr lang="bg-BG" sz="2400" dirty="0">
                <a:solidFill>
                  <a:srgbClr val="C00000"/>
                </a:solidFill>
                <a:effectLst/>
                <a:latin typeface="Arial" pitchFamily="34" charset="0"/>
                <a:cs typeface="Arial" pitchFamily="34" charset="0"/>
              </a:rPr>
              <a:t>Прави плоски пружини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00034" y="928670"/>
            <a:ext cx="6390456" cy="369332"/>
          </a:xfrm>
          <a:prstGeom prst="rect">
            <a:avLst/>
          </a:prstGeom>
        </p:spPr>
        <p:txBody>
          <a:bodyPr wrap="square">
            <a:spAutoFit/>
          </a:bodyPr>
          <a:lstStyle/>
          <a:p>
            <a:r>
              <a:rPr lang="ru-RU" dirty="0">
                <a:solidFill>
                  <a:srgbClr val="C00000"/>
                </a:solidFill>
                <a:latin typeface="Arial" pitchFamily="34" charset="0"/>
              </a:rPr>
              <a:t>Пресмятане на прави плоски пружини</a:t>
            </a:r>
            <a:endParaRPr lang="bg-BG" dirty="0">
              <a:solidFill>
                <a:srgbClr val="C00000"/>
              </a:solidFill>
              <a:latin typeface="Arial" pitchFamily="34" charset="0"/>
            </a:endParaRPr>
          </a:p>
        </p:txBody>
      </p:sp>
      <p:sp>
        <p:nvSpPr>
          <p:cNvPr id="3" name="Rectangle 2"/>
          <p:cNvSpPr/>
          <p:nvPr/>
        </p:nvSpPr>
        <p:spPr>
          <a:xfrm>
            <a:off x="500034" y="1341164"/>
            <a:ext cx="8215370" cy="646331"/>
          </a:xfrm>
          <a:prstGeom prst="rect">
            <a:avLst/>
          </a:prstGeom>
        </p:spPr>
        <p:txBody>
          <a:bodyPr wrap="square">
            <a:spAutoFit/>
          </a:bodyPr>
          <a:lstStyle/>
          <a:p>
            <a:pPr>
              <a:buClr>
                <a:srgbClr val="3333CC"/>
              </a:buClr>
              <a:buSzPct val="80000"/>
              <a:buFont typeface="Wingdings" pitchFamily="2" charset="2"/>
              <a:buChar char="Ø"/>
            </a:pPr>
            <a:r>
              <a:rPr lang="ru-RU" dirty="0"/>
              <a:t>  </a:t>
            </a:r>
            <a:r>
              <a:rPr lang="ru-RU" dirty="0" err="1">
                <a:solidFill>
                  <a:srgbClr val="3333CC"/>
                </a:solidFill>
              </a:rPr>
              <a:t>Характеристиката</a:t>
            </a:r>
            <a:r>
              <a:rPr lang="ru-RU" dirty="0"/>
              <a:t> на плоските пружини обикновено се приема за </a:t>
            </a:r>
            <a:r>
              <a:rPr lang="ru-RU" dirty="0">
                <a:solidFill>
                  <a:srgbClr val="3333CC"/>
                </a:solidFill>
              </a:rPr>
              <a:t>линейна</a:t>
            </a:r>
            <a:r>
              <a:rPr lang="ru-RU" dirty="0"/>
              <a:t>:</a:t>
            </a:r>
            <a:endParaRPr lang="bg-BG" dirty="0"/>
          </a:p>
        </p:txBody>
      </p:sp>
      <mc:AlternateContent xmlns:mc="http://schemas.openxmlformats.org/markup-compatibility/2006" xmlns:a14="http://schemas.microsoft.com/office/drawing/2010/main">
        <mc:Choice Requires="a14">
          <p:sp>
            <p:nvSpPr>
              <p:cNvPr id="12" name="Rectangle 11"/>
              <p:cNvSpPr/>
              <p:nvPr/>
            </p:nvSpPr>
            <p:spPr>
              <a:xfrm>
                <a:off x="3734780" y="3142364"/>
                <a:ext cx="1302216"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𝐼</m:t>
                      </m:r>
                      <m:r>
                        <a:rPr lang="bg-BG" sz="2400" i="0">
                          <a:latin typeface="Cambria Math"/>
                        </a:rPr>
                        <m:t>=</m:t>
                      </m:r>
                      <m:f>
                        <m:fPr>
                          <m:ctrlPr>
                            <a:rPr lang="bg-BG" sz="2400" i="1">
                              <a:latin typeface="Cambria Math" panose="02040503050406030204" pitchFamily="18" charset="0"/>
                            </a:rPr>
                          </m:ctrlPr>
                        </m:fPr>
                        <m:num>
                          <m:r>
                            <a:rPr lang="bg-BG" sz="2400" i="1">
                              <a:latin typeface="Cambria Math"/>
                            </a:rPr>
                            <m:t>𝑏</m:t>
                          </m:r>
                          <m:sSup>
                            <m:sSupPr>
                              <m:ctrlPr>
                                <a:rPr lang="bg-BG" sz="2400" i="1">
                                  <a:latin typeface="Cambria Math" panose="02040503050406030204" pitchFamily="18" charset="0"/>
                                </a:rPr>
                              </m:ctrlPr>
                            </m:sSupPr>
                            <m:e>
                              <m:r>
                                <a:rPr lang="bg-BG" sz="2400" i="1">
                                  <a:latin typeface="Cambria Math"/>
                                </a:rPr>
                                <m:t>h</m:t>
                              </m:r>
                            </m:e>
                            <m:sup>
                              <m:r>
                                <a:rPr lang="bg-BG" sz="2400" i="0">
                                  <a:latin typeface="Cambria Math"/>
                                </a:rPr>
                                <m:t>3</m:t>
                              </m:r>
                            </m:sup>
                          </m:sSup>
                        </m:num>
                        <m:den>
                          <m:r>
                            <a:rPr lang="bg-BG" sz="2400" i="0">
                              <a:latin typeface="Cambria Math"/>
                            </a:rPr>
                            <m:t>12</m:t>
                          </m:r>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734780" y="3142364"/>
                <a:ext cx="1302216" cy="831061"/>
              </a:xfrm>
              <a:prstGeom prst="rect">
                <a:avLst/>
              </a:prstGeom>
              <a:blipFill rotWithShape="1">
                <a:blip r:embed="rId2" cstate="print"/>
                <a:stretch>
                  <a:fillRect/>
                </a:stretch>
              </a:blipFill>
            </p:spPr>
            <p:txBody>
              <a:bodyPr/>
              <a:lstStyle/>
              <a:p>
                <a:r>
                  <a:rPr lang="bg-BG">
                    <a:noFill/>
                  </a:rPr>
                  <a:t> </a:t>
                </a:r>
              </a:p>
            </p:txBody>
          </p:sp>
        </mc:Fallback>
      </mc:AlternateContent>
      <p:sp>
        <p:nvSpPr>
          <p:cNvPr id="14" name="Rectangle 13"/>
          <p:cNvSpPr/>
          <p:nvPr/>
        </p:nvSpPr>
        <p:spPr>
          <a:xfrm>
            <a:off x="5009447" y="3323270"/>
            <a:ext cx="3450985" cy="646331"/>
          </a:xfrm>
          <a:prstGeom prst="rect">
            <a:avLst/>
          </a:prstGeom>
        </p:spPr>
        <p:txBody>
          <a:bodyPr wrap="square">
            <a:spAutoFit/>
          </a:bodyPr>
          <a:lstStyle/>
          <a:p>
            <a:r>
              <a:rPr lang="ru-RU" dirty="0"/>
              <a:t>е осов инерционен момент на сечението</a:t>
            </a:r>
            <a:endParaRPr lang="bg-BG" dirty="0"/>
          </a:p>
        </p:txBody>
      </p:sp>
      <p:sp>
        <p:nvSpPr>
          <p:cNvPr id="16" name="Rectangle 15"/>
          <p:cNvSpPr/>
          <p:nvPr/>
        </p:nvSpPr>
        <p:spPr>
          <a:xfrm>
            <a:off x="5036996" y="4091716"/>
            <a:ext cx="2778325" cy="369332"/>
          </a:xfrm>
          <a:prstGeom prst="rect">
            <a:avLst/>
          </a:prstGeom>
        </p:spPr>
        <p:txBody>
          <a:bodyPr wrap="none">
            <a:spAutoFit/>
          </a:bodyPr>
          <a:lstStyle/>
          <a:p>
            <a:r>
              <a:rPr lang="bg-BG" dirty="0"/>
              <a:t>е еластична константа</a:t>
            </a:r>
          </a:p>
        </p:txBody>
      </p:sp>
      <mc:AlternateContent xmlns:mc="http://schemas.openxmlformats.org/markup-compatibility/2006" xmlns:a14="http://schemas.microsoft.com/office/drawing/2010/main">
        <mc:Choice Requires="a14">
          <p:sp>
            <p:nvSpPr>
              <p:cNvPr id="18" name="Rectangle 17"/>
              <p:cNvSpPr/>
              <p:nvPr/>
            </p:nvSpPr>
            <p:spPr>
              <a:xfrm>
                <a:off x="4572000" y="4045549"/>
                <a:ext cx="4614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oMath>
                  </m:oMathPara>
                </a14:m>
                <a:endParaRPr lang="bg-BG" sz="2400" dirty="0"/>
              </a:p>
            </p:txBody>
          </p:sp>
        </mc:Choice>
        <mc:Fallback xmlns="">
          <p:sp>
            <p:nvSpPr>
              <p:cNvPr id="18" name="Rectangle 17"/>
              <p:cNvSpPr>
                <a:spLocks noRot="1" noChangeAspect="1" noMove="1" noResize="1" noEditPoints="1" noAdjustHandles="1" noChangeArrowheads="1" noChangeShapeType="1" noTextEdit="1"/>
              </p:cNvSpPr>
              <p:nvPr/>
            </p:nvSpPr>
            <p:spPr>
              <a:xfrm>
                <a:off x="4572000" y="4045549"/>
                <a:ext cx="461408" cy="461665"/>
              </a:xfrm>
              <a:prstGeom prst="rect">
                <a:avLst/>
              </a:prstGeom>
              <a:blipFill rotWithShape="1">
                <a:blip r:embed="rId3" cstate="print"/>
                <a:stretch>
                  <a:fillRect/>
                </a:stretch>
              </a:blipFill>
            </p:spPr>
            <p:txBody>
              <a:bodyPr/>
              <a:lstStyle/>
              <a:p>
                <a:r>
                  <a:rPr lang="bg-BG">
                    <a:noFill/>
                  </a:rPr>
                  <a:t> </a:t>
                </a:r>
              </a:p>
            </p:txBody>
          </p:sp>
        </mc:Fallback>
      </mc:AlternateContent>
      <p:sp>
        <p:nvSpPr>
          <p:cNvPr id="27" name="Rectangle 26"/>
          <p:cNvSpPr>
            <a:spLocks noRot="1" noChangeAspect="1" noMove="1" noResize="1" noEditPoints="1" noAdjustHandles="1" noChangeArrowheads="1" noChangeShapeType="1" noTextEdit="1"/>
          </p:cNvSpPr>
          <p:nvPr/>
        </p:nvSpPr>
        <p:spPr>
          <a:xfrm>
            <a:off x="857224" y="2214554"/>
            <a:ext cx="1333698" cy="461665"/>
          </a:xfrm>
          <a:prstGeom prst="rect">
            <a:avLst/>
          </a:prstGeom>
          <a:blipFill rotWithShape="1">
            <a:blip r:embed="rId4" cstate="print"/>
            <a:stretch>
              <a:fillRect b="-14667"/>
            </a:stretch>
          </a:blipFill>
        </p:spPr>
        <p:txBody>
          <a:bodyPr/>
          <a:lstStyle/>
          <a:p>
            <a:r>
              <a:rPr lang="bg-BG">
                <a:noFill/>
              </a:rPr>
              <a:t> </a:t>
            </a:r>
          </a:p>
        </p:txBody>
      </p:sp>
      <p:sp>
        <p:nvSpPr>
          <p:cNvPr id="32" name="Rectangle 31"/>
          <p:cNvSpPr>
            <a:spLocks noRot="1" noChangeAspect="1" noMove="1" noResize="1" noEditPoints="1" noAdjustHandles="1" noChangeArrowheads="1" noChangeShapeType="1" noTextEdit="1"/>
          </p:cNvSpPr>
          <p:nvPr/>
        </p:nvSpPr>
        <p:spPr>
          <a:xfrm>
            <a:off x="2816379" y="1931411"/>
            <a:ext cx="671915" cy="461665"/>
          </a:xfrm>
          <a:prstGeom prst="rect">
            <a:avLst/>
          </a:prstGeom>
          <a:blipFill rotWithShape="1">
            <a:blip r:embed="rId5" cstate="print"/>
            <a:stretch>
              <a:fillRect b="-13158"/>
            </a:stretch>
          </a:blipFill>
        </p:spPr>
        <p:txBody>
          <a:bodyPr/>
          <a:lstStyle/>
          <a:p>
            <a:r>
              <a:rPr lang="bg-BG">
                <a:noFill/>
              </a:rPr>
              <a:t> </a:t>
            </a:r>
          </a:p>
        </p:txBody>
      </p:sp>
      <p:sp>
        <p:nvSpPr>
          <p:cNvPr id="33" name="Rectangle 32"/>
          <p:cNvSpPr/>
          <p:nvPr/>
        </p:nvSpPr>
        <p:spPr>
          <a:xfrm>
            <a:off x="3152336" y="1977577"/>
            <a:ext cx="5777382" cy="369332"/>
          </a:xfrm>
          <a:prstGeom prst="rect">
            <a:avLst/>
          </a:prstGeom>
        </p:spPr>
        <p:txBody>
          <a:bodyPr wrap="square">
            <a:spAutoFit/>
          </a:bodyPr>
          <a:lstStyle/>
          <a:p>
            <a:r>
              <a:rPr lang="ru-RU" dirty="0"/>
              <a:t>е деформация на свободния край на пружината</a:t>
            </a:r>
            <a:endParaRPr lang="bg-BG" dirty="0"/>
          </a:p>
        </p:txBody>
      </p:sp>
      <p:sp>
        <p:nvSpPr>
          <p:cNvPr id="34" name="Rectangle 33"/>
          <p:cNvSpPr>
            <a:spLocks noRot="1" noChangeAspect="1" noMove="1" noResize="1" noEditPoints="1" noAdjustHandles="1" noChangeArrowheads="1" noChangeShapeType="1" noTextEdit="1"/>
          </p:cNvSpPr>
          <p:nvPr/>
        </p:nvSpPr>
        <p:spPr>
          <a:xfrm>
            <a:off x="2816379" y="2569506"/>
            <a:ext cx="482055" cy="461665"/>
          </a:xfrm>
          <a:prstGeom prst="rect">
            <a:avLst/>
          </a:prstGeom>
          <a:blipFill rotWithShape="1">
            <a:blip r:embed="rId6" cstate="print"/>
            <a:stretch>
              <a:fillRect/>
            </a:stretch>
          </a:blipFill>
        </p:spPr>
        <p:txBody>
          <a:bodyPr/>
          <a:lstStyle/>
          <a:p>
            <a:r>
              <a:rPr lang="bg-BG">
                <a:noFill/>
              </a:rPr>
              <a:t> </a:t>
            </a:r>
          </a:p>
        </p:txBody>
      </p:sp>
      <p:sp>
        <p:nvSpPr>
          <p:cNvPr id="35" name="Rectangle 34"/>
          <p:cNvSpPr/>
          <p:nvPr/>
        </p:nvSpPr>
        <p:spPr>
          <a:xfrm>
            <a:off x="3143240" y="2571744"/>
            <a:ext cx="2863284" cy="369332"/>
          </a:xfrm>
          <a:prstGeom prst="rect">
            <a:avLst/>
          </a:prstGeom>
        </p:spPr>
        <p:txBody>
          <a:bodyPr wrap="none">
            <a:spAutoFit/>
          </a:bodyPr>
          <a:lstStyle/>
          <a:p>
            <a:r>
              <a:rPr lang="bg-BG" dirty="0"/>
              <a:t>е нейното натоварване</a:t>
            </a:r>
          </a:p>
        </p:txBody>
      </p:sp>
      <p:sp>
        <p:nvSpPr>
          <p:cNvPr id="37" name="Rectangle 36"/>
          <p:cNvSpPr>
            <a:spLocks noRot="1" noChangeAspect="1" noMove="1" noResize="1" noEditPoints="1" noAdjustHandles="1" noChangeArrowheads="1" noChangeShapeType="1" noTextEdit="1"/>
          </p:cNvSpPr>
          <p:nvPr/>
        </p:nvSpPr>
        <p:spPr>
          <a:xfrm>
            <a:off x="714348" y="3571876"/>
            <a:ext cx="2448042" cy="833433"/>
          </a:xfrm>
          <a:prstGeom prst="rect">
            <a:avLst/>
          </a:prstGeom>
          <a:blipFill rotWithShape="1">
            <a:blip r:embed="rId7" cstate="print"/>
            <a:stretch>
              <a:fillRect/>
            </a:stretch>
          </a:blipFill>
        </p:spPr>
        <p:txBody>
          <a:bodyPr/>
          <a:lstStyle/>
          <a:p>
            <a:r>
              <a:rPr lang="bg-BG">
                <a:noFill/>
              </a:rPr>
              <a:t> </a:t>
            </a:r>
          </a:p>
        </p:txBody>
      </p:sp>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ppt_x"/>
                                          </p:val>
                                        </p:tav>
                                        <p:tav tm="100000">
                                          <p:val>
                                            <p:strVal val="#ppt_x"/>
                                          </p:val>
                                        </p:tav>
                                      </p:tavLst>
                                    </p:anim>
                                    <p:anim calcmode="lin" valueType="num">
                                      <p:cBhvr additive="base">
                                        <p:cTn id="6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p:bldP spid="16" grpId="0"/>
      <p:bldP spid="18" grpId="0" animBg="1"/>
      <p:bldP spid="27" grpId="0" animBg="1"/>
      <p:bldP spid="32" grpId="0" animBg="1"/>
      <p:bldP spid="33" grpId="0"/>
      <p:bldP spid="34" grpId="0" animBg="1"/>
      <p:bldP spid="35" grpId="0"/>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928662" y="357166"/>
            <a:ext cx="7344816" cy="418525"/>
          </a:xfrm>
        </p:spPr>
        <p:txBody>
          <a:bodyPr/>
          <a:lstStyle/>
          <a:p>
            <a:pPr algn="ctr">
              <a:buNone/>
            </a:pPr>
            <a:r>
              <a:rPr lang="ru-RU" sz="2200" dirty="0" err="1">
                <a:solidFill>
                  <a:srgbClr val="C00000"/>
                </a:solidFill>
                <a:latin typeface="Arial" pitchFamily="34" charset="0"/>
              </a:rPr>
              <a:t>Пресмятане</a:t>
            </a:r>
            <a:r>
              <a:rPr lang="ru-RU" sz="2200" dirty="0">
                <a:solidFill>
                  <a:srgbClr val="C00000"/>
                </a:solidFill>
                <a:latin typeface="Arial" pitchFamily="34" charset="0"/>
              </a:rPr>
              <a:t> на </a:t>
            </a:r>
            <a:r>
              <a:rPr lang="ru-RU" sz="2200" dirty="0" err="1">
                <a:solidFill>
                  <a:srgbClr val="C00000"/>
                </a:solidFill>
                <a:latin typeface="Arial" pitchFamily="34" charset="0"/>
              </a:rPr>
              <a:t>прави</a:t>
            </a:r>
            <a:r>
              <a:rPr lang="ru-RU" sz="2200" dirty="0">
                <a:solidFill>
                  <a:srgbClr val="C00000"/>
                </a:solidFill>
                <a:latin typeface="Arial" pitchFamily="34" charset="0"/>
              </a:rPr>
              <a:t> плоски </a:t>
            </a:r>
            <a:r>
              <a:rPr lang="ru-RU" sz="2200" dirty="0" err="1">
                <a:solidFill>
                  <a:srgbClr val="C00000"/>
                </a:solidFill>
                <a:latin typeface="Arial" pitchFamily="34" charset="0"/>
              </a:rPr>
              <a:t>пружини</a:t>
            </a:r>
            <a:endParaRPr lang="bg-BG" sz="2200" dirty="0">
              <a:solidFill>
                <a:srgbClr val="C00000"/>
              </a:solidFill>
              <a:latin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410" y="1132856"/>
            <a:ext cx="8949179" cy="2819924"/>
          </a:xfrm>
          <a:prstGeom prst="rect">
            <a:avLst/>
          </a:prstGeom>
          <a:ln>
            <a:noFill/>
          </a:ln>
          <a:effectLst>
            <a:outerShdw blurRad="292100" dist="139700" dir="2700000" algn="tl" rotWithShape="0">
              <a:srgbClr val="333333">
                <a:alpha val="65000"/>
              </a:srgbClr>
            </a:outerShdw>
          </a:effectLst>
        </p:spPr>
      </p:pic>
      <p:sp>
        <p:nvSpPr>
          <p:cNvPr id="20" name="Rectangle 19"/>
          <p:cNvSpPr/>
          <p:nvPr/>
        </p:nvSpPr>
        <p:spPr>
          <a:xfrm>
            <a:off x="714348" y="4146415"/>
            <a:ext cx="7858180" cy="646331"/>
          </a:xfrm>
          <a:prstGeom prst="rect">
            <a:avLst/>
          </a:prstGeom>
        </p:spPr>
        <p:txBody>
          <a:bodyPr wrap="square">
            <a:spAutoFit/>
          </a:bodyPr>
          <a:lstStyle/>
          <a:p>
            <a:r>
              <a:rPr lang="ru-RU" dirty="0"/>
              <a:t>При предварително натягане на пружината </a:t>
            </a:r>
            <a:r>
              <a:rPr lang="bg-BG" dirty="0"/>
              <a:t>пълната й деформация е:</a:t>
            </a:r>
          </a:p>
          <a:p>
            <a:r>
              <a:rPr lang="ru-RU" dirty="0"/>
              <a:t> </a:t>
            </a:r>
            <a:endParaRPr lang="bg-BG" dirty="0"/>
          </a:p>
        </p:txBody>
      </p:sp>
      <p:sp>
        <p:nvSpPr>
          <p:cNvPr id="3" name="TextBox 2">
            <a:extLst>
              <a:ext uri="{FF2B5EF4-FFF2-40B4-BE49-F238E27FC236}">
                <a16:creationId xmlns:a16="http://schemas.microsoft.com/office/drawing/2014/main" id="{12E7E35F-78AB-4069-926F-2EE87CBDA2BC}"/>
              </a:ext>
            </a:extLst>
          </p:cNvPr>
          <p:cNvSpPr txBox="1"/>
          <p:nvPr/>
        </p:nvSpPr>
        <p:spPr>
          <a:xfrm>
            <a:off x="5434717" y="5596337"/>
            <a:ext cx="2843808" cy="369332"/>
          </a:xfrm>
          <a:prstGeom prst="rect">
            <a:avLst/>
          </a:prstGeom>
          <a:noFill/>
        </p:spPr>
        <p:txBody>
          <a:bodyPr wrap="square" rtlCol="0">
            <a:spAutoFit/>
          </a:bodyPr>
          <a:lstStyle/>
          <a:p>
            <a:r>
              <a:rPr lang="bg-BG" dirty="0">
                <a:solidFill>
                  <a:srgbClr val="3333CC"/>
                </a:solidFill>
              </a:rPr>
              <a:t>От подобни триъгълници</a:t>
            </a:r>
            <a:endParaRPr lang="en-US" dirty="0">
              <a:solidFill>
                <a:srgbClr val="3333CC"/>
              </a:solidFill>
            </a:endParaRPr>
          </a:p>
        </p:txBody>
      </p:sp>
      <p:pic>
        <p:nvPicPr>
          <p:cNvPr id="5" name="Picture 4">
            <a:extLst>
              <a:ext uri="{FF2B5EF4-FFF2-40B4-BE49-F238E27FC236}">
                <a16:creationId xmlns:a16="http://schemas.microsoft.com/office/drawing/2014/main" id="{011A089A-0FCF-4630-9F52-3D77FDF733E2}"/>
              </a:ext>
            </a:extLst>
          </p:cNvPr>
          <p:cNvPicPr>
            <a:picLocks noChangeAspect="1"/>
          </p:cNvPicPr>
          <p:nvPr/>
        </p:nvPicPr>
        <p:blipFill>
          <a:blip r:embed="rId3"/>
          <a:stretch>
            <a:fillRect/>
          </a:stretch>
        </p:blipFill>
        <p:spPr>
          <a:xfrm>
            <a:off x="1691680" y="4574933"/>
            <a:ext cx="3052292" cy="1021404"/>
          </a:xfrm>
          <a:prstGeom prst="rect">
            <a:avLst/>
          </a:prstGeom>
        </p:spPr>
      </p:pic>
      <p:pic>
        <p:nvPicPr>
          <p:cNvPr id="8" name="Picture 7">
            <a:extLst>
              <a:ext uri="{FF2B5EF4-FFF2-40B4-BE49-F238E27FC236}">
                <a16:creationId xmlns:a16="http://schemas.microsoft.com/office/drawing/2014/main" id="{6C861AAF-E960-40D3-B4FC-58F4C0DA1768}"/>
              </a:ext>
            </a:extLst>
          </p:cNvPr>
          <p:cNvPicPr>
            <a:picLocks noChangeAspect="1"/>
          </p:cNvPicPr>
          <p:nvPr/>
        </p:nvPicPr>
        <p:blipFill>
          <a:blip r:embed="rId4"/>
          <a:stretch>
            <a:fillRect/>
          </a:stretch>
        </p:blipFill>
        <p:spPr>
          <a:xfrm>
            <a:off x="1917059" y="5545200"/>
            <a:ext cx="2601533" cy="1212715"/>
          </a:xfrm>
          <a:prstGeom prst="rect">
            <a:avLst/>
          </a:prstGeom>
        </p:spPr>
      </p:pic>
    </p:spTree>
    <p:extLst>
      <p:ext uri="{BB962C8B-B14F-4D97-AF65-F5344CB8AC3E}">
        <p14:creationId xmlns:p14="http://schemas.microsoft.com/office/powerpoint/2010/main" val="1116425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357167"/>
            <a:ext cx="7344816" cy="428627"/>
          </a:xfrm>
        </p:spPr>
        <p:txBody>
          <a:bodyPr/>
          <a:lstStyle/>
          <a:p>
            <a:pPr algn="ctr">
              <a:buNone/>
            </a:pPr>
            <a:r>
              <a:rPr lang="ru-RU" sz="2200" dirty="0" err="1">
                <a:solidFill>
                  <a:srgbClr val="C00000"/>
                </a:solidFill>
                <a:latin typeface="Arial" pitchFamily="34" charset="0"/>
              </a:rPr>
              <a:t>Пресмятане</a:t>
            </a:r>
            <a:r>
              <a:rPr lang="ru-RU" sz="2200" dirty="0">
                <a:solidFill>
                  <a:srgbClr val="C00000"/>
                </a:solidFill>
                <a:latin typeface="Arial" pitchFamily="34" charset="0"/>
              </a:rPr>
              <a:t> на </a:t>
            </a:r>
            <a:r>
              <a:rPr lang="ru-RU" sz="2200" dirty="0" err="1">
                <a:solidFill>
                  <a:srgbClr val="C00000"/>
                </a:solidFill>
                <a:latin typeface="Arial" pitchFamily="34" charset="0"/>
              </a:rPr>
              <a:t>прави</a:t>
            </a:r>
            <a:r>
              <a:rPr lang="ru-RU" sz="2200" dirty="0">
                <a:solidFill>
                  <a:srgbClr val="C00000"/>
                </a:solidFill>
                <a:latin typeface="Arial" pitchFamily="34" charset="0"/>
              </a:rPr>
              <a:t> плоски </a:t>
            </a:r>
            <a:r>
              <a:rPr lang="ru-RU" sz="2200" dirty="0" err="1">
                <a:solidFill>
                  <a:srgbClr val="C00000"/>
                </a:solidFill>
                <a:latin typeface="Arial" pitchFamily="34" charset="0"/>
              </a:rPr>
              <a:t>пружини</a:t>
            </a:r>
            <a:endParaRPr lang="bg-BG" sz="2200" dirty="0">
              <a:solidFill>
                <a:srgbClr val="C00000"/>
              </a:solidFill>
              <a:latin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1401" y="1196752"/>
            <a:ext cx="7541198" cy="237626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 name="Rectangle 2"/>
              <p:cNvSpPr/>
              <p:nvPr/>
            </p:nvSpPr>
            <p:spPr>
              <a:xfrm>
                <a:off x="1043608" y="3953914"/>
                <a:ext cx="3819635" cy="79355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𝜎</m:t>
                          </m:r>
                        </m:e>
                        <m:sub>
                          <m:r>
                            <m:rPr>
                              <m:sty m:val="p"/>
                            </m:rPr>
                            <a:rPr lang="bg-BG" sz="2400">
                              <a:solidFill>
                                <a:prstClr val="black"/>
                              </a:solidFill>
                              <a:latin typeface="Cambria Math"/>
                            </a:rPr>
                            <m:t>max</m:t>
                          </m:r>
                        </m:sub>
                      </m:sSub>
                      <m:r>
                        <a:rPr lang="bg-BG" sz="2400">
                          <a:solidFill>
                            <a:prstClr val="black"/>
                          </a:solidFill>
                          <a:latin typeface="Cambria Math"/>
                        </a:rPr>
                        <m:t>=</m:t>
                      </m:r>
                      <m:f>
                        <m:fPr>
                          <m:ctrlPr>
                            <a:rPr lang="bg-BG" sz="2400" i="1">
                              <a:solidFill>
                                <a:prstClr val="black"/>
                              </a:solidFill>
                              <a:latin typeface="Cambria Math" panose="02040503050406030204" pitchFamily="18" charset="0"/>
                            </a:rPr>
                          </m:ctrlPr>
                        </m:fPr>
                        <m:num>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𝑀</m:t>
                              </m:r>
                            </m:e>
                            <m:sub>
                              <m:r>
                                <m:rPr>
                                  <m:sty m:val="p"/>
                                </m:rPr>
                                <a:rPr lang="bg-BG" sz="2400">
                                  <a:solidFill>
                                    <a:prstClr val="black"/>
                                  </a:solidFill>
                                  <a:latin typeface="Cambria Math"/>
                                </a:rPr>
                                <m:t>max</m:t>
                              </m:r>
                            </m:sub>
                          </m:sSub>
                        </m:num>
                        <m:den>
                          <m:r>
                            <a:rPr lang="bg-BG" sz="2400" i="1">
                              <a:solidFill>
                                <a:prstClr val="black"/>
                              </a:solidFill>
                              <a:latin typeface="Cambria Math"/>
                            </a:rPr>
                            <m:t>𝑊</m:t>
                          </m:r>
                        </m:den>
                      </m:f>
                      <m:r>
                        <a:rPr lang="bg-BG" sz="2400">
                          <a:solidFill>
                            <a:prstClr val="black"/>
                          </a:solidFill>
                          <a:latin typeface="Cambria Math"/>
                        </a:rPr>
                        <m:t>=</m:t>
                      </m:r>
                      <m:f>
                        <m:fPr>
                          <m:ctrlPr>
                            <a:rPr lang="bg-BG" sz="2400" i="1">
                              <a:solidFill>
                                <a:prstClr val="black"/>
                              </a:solidFill>
                              <a:latin typeface="Cambria Math" panose="02040503050406030204" pitchFamily="18" charset="0"/>
                            </a:rPr>
                          </m:ctrlPr>
                        </m:fPr>
                        <m:num>
                          <m:r>
                            <a:rPr lang="bg-BG" sz="2400">
                              <a:solidFill>
                                <a:prstClr val="black"/>
                              </a:solidFill>
                              <a:latin typeface="Cambria Math"/>
                            </a:rPr>
                            <m:t>6</m:t>
                          </m:r>
                          <m:r>
                            <a:rPr lang="bg-BG" sz="2400" i="1">
                              <a:solidFill>
                                <a:prstClr val="black"/>
                              </a:solidFill>
                              <a:latin typeface="Cambria Math"/>
                            </a:rPr>
                            <m:t>𝐹𝑙</m:t>
                          </m:r>
                        </m:num>
                        <m:den>
                          <m:r>
                            <a:rPr lang="bg-BG" sz="2400" i="1">
                              <a:solidFill>
                                <a:prstClr val="black"/>
                              </a:solidFill>
                              <a:latin typeface="Cambria Math"/>
                            </a:rPr>
                            <m:t>𝑏</m:t>
                          </m:r>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h</m:t>
                              </m:r>
                            </m:e>
                            <m:sup>
                              <m:r>
                                <a:rPr lang="bg-BG" sz="2400">
                                  <a:solidFill>
                                    <a:prstClr val="black"/>
                                  </a:solidFill>
                                  <a:latin typeface="Cambria Math"/>
                                </a:rPr>
                                <m:t>2</m:t>
                              </m:r>
                            </m:sup>
                          </m:sSup>
                        </m:den>
                      </m:f>
                      <m:r>
                        <a:rPr lang="bg-BG" sz="2400">
                          <a:solidFill>
                            <a:prstClr val="black"/>
                          </a:solidFill>
                          <a:latin typeface="Cambria Math"/>
                        </a:rPr>
                        <m:t>≤</m:t>
                      </m:r>
                      <m:r>
                        <m:rPr>
                          <m:nor/>
                        </m:rPr>
                        <a:rPr lang="bg-BG" sz="2400" i="1">
                          <a:solidFill>
                            <a:prstClr val="black"/>
                          </a:solidFill>
                          <a:latin typeface="Cambria Math"/>
                        </a:rPr>
                        <m:t>  </m:t>
                      </m:r>
                      <m:r>
                        <a:rPr lang="bg-BG" sz="2400">
                          <a:solidFill>
                            <a:prstClr val="black"/>
                          </a:solidFill>
                          <a:latin typeface="Cambria Math"/>
                        </a:rPr>
                        <m:t>[</m:t>
                      </m:r>
                      <m:r>
                        <a:rPr lang="bg-BG" sz="2400" i="1">
                          <a:solidFill>
                            <a:prstClr val="black"/>
                          </a:solidFill>
                          <a:latin typeface="Cambria Math"/>
                        </a:rPr>
                        <m:t>𝜎</m:t>
                      </m:r>
                      <m:r>
                        <a:rPr lang="en-US" sz="2400" i="1">
                          <a:solidFill>
                            <a:prstClr val="black"/>
                          </a:solidFill>
                          <a:latin typeface="Cambria Math"/>
                        </a:rPr>
                        <m:t>]</m:t>
                      </m:r>
                    </m:oMath>
                  </m:oMathPara>
                </a14:m>
                <a:endParaRPr lang="bg-BG" sz="2400" dirty="0"/>
              </a:p>
            </p:txBody>
          </p:sp>
        </mc:Choice>
        <mc:Fallback xmlns="">
          <p:sp>
            <p:nvSpPr>
              <p:cNvPr id="3" name="Rectangle 2"/>
              <p:cNvSpPr>
                <a:spLocks noRot="1" noChangeAspect="1" noMove="1" noResize="1" noEditPoints="1" noAdjustHandles="1" noChangeArrowheads="1" noChangeShapeType="1" noTextEdit="1"/>
              </p:cNvSpPr>
              <p:nvPr/>
            </p:nvSpPr>
            <p:spPr>
              <a:xfrm>
                <a:off x="1043608" y="3953914"/>
                <a:ext cx="3819635" cy="793551"/>
              </a:xfrm>
              <a:prstGeom prst="rect">
                <a:avLst/>
              </a:prstGeom>
              <a:blipFill rotWithShape="1">
                <a:blip r:embed="rId3"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43608" y="5128364"/>
                <a:ext cx="1577611" cy="86004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𝑏</m:t>
                      </m:r>
                      <m:r>
                        <a:rPr lang="bg-BG" sz="2400" i="0">
                          <a:latin typeface="Cambria Math"/>
                        </a:rPr>
                        <m:t>=</m:t>
                      </m:r>
                      <m:f>
                        <m:fPr>
                          <m:ctrlPr>
                            <a:rPr lang="bg-BG" sz="2400" i="1">
                              <a:latin typeface="Cambria Math" panose="02040503050406030204" pitchFamily="18" charset="0"/>
                            </a:rPr>
                          </m:ctrlPr>
                        </m:fPr>
                        <m:num>
                          <m:r>
                            <a:rPr lang="bg-BG" sz="2400" i="0">
                              <a:latin typeface="Cambria Math"/>
                            </a:rPr>
                            <m:t>6</m:t>
                          </m:r>
                          <m:r>
                            <m:rPr>
                              <m:nor/>
                            </m:rPr>
                            <a:rPr lang="bg-BG" sz="2400" i="1">
                              <a:latin typeface="Cambria Math"/>
                            </a:rPr>
                            <m:t> </m:t>
                          </m:r>
                          <m:r>
                            <a:rPr lang="bg-BG" sz="2400" i="1">
                              <a:latin typeface="Cambria Math"/>
                            </a:rPr>
                            <m:t>𝑙</m:t>
                          </m:r>
                          <m:r>
                            <m:rPr>
                              <m:nor/>
                            </m:rPr>
                            <a:rPr lang="bg-BG" sz="2400" i="1">
                              <a:latin typeface="Cambria Math"/>
                            </a:rPr>
                            <m:t> </m:t>
                          </m:r>
                          <m:r>
                            <a:rPr lang="bg-BG" sz="2400" i="1">
                              <a:latin typeface="Cambria Math"/>
                            </a:rPr>
                            <m:t>𝐹</m:t>
                          </m:r>
                        </m:num>
                        <m:den>
                          <m:d>
                            <m:dPr>
                              <m:begChr m:val=""/>
                              <m:endChr m:val="]"/>
                              <m:ctrlPr>
                                <a:rPr lang="bg-BG" sz="2400" i="1">
                                  <a:latin typeface="Cambria Math" panose="02040503050406030204" pitchFamily="18" charset="0"/>
                                </a:rPr>
                              </m:ctrlPr>
                            </m:dPr>
                            <m:e>
                              <m:sSup>
                                <m:sSupPr>
                                  <m:ctrlPr>
                                    <a:rPr lang="bg-BG" sz="2400" i="1">
                                      <a:latin typeface="Cambria Math" panose="02040503050406030204" pitchFamily="18" charset="0"/>
                                    </a:rPr>
                                  </m:ctrlPr>
                                </m:sSupPr>
                                <m:e>
                                  <m:r>
                                    <a:rPr lang="bg-BG" sz="2400" i="1">
                                      <a:latin typeface="Cambria Math"/>
                                    </a:rPr>
                                    <m:t>h</m:t>
                                  </m:r>
                                </m:e>
                                <m:sup>
                                  <m:r>
                                    <a:rPr lang="bg-BG" sz="2400" i="0">
                                      <a:latin typeface="Cambria Math"/>
                                    </a:rPr>
                                    <m:t>2</m:t>
                                  </m:r>
                                </m:sup>
                              </m:sSup>
                              <m:r>
                                <a:rPr lang="bg-BG" sz="2400" i="0">
                                  <a:latin typeface="Cambria Math"/>
                                </a:rPr>
                                <m:t>[</m:t>
                              </m:r>
                              <m:r>
                                <a:rPr lang="bg-BG" sz="2400" i="1">
                                  <a:latin typeface="Cambria Math"/>
                                </a:rPr>
                                <m:t>𝜎</m:t>
                              </m:r>
                            </m:e>
                          </m:d>
                        </m:den>
                      </m:f>
                    </m:oMath>
                  </m:oMathPara>
                </a14:m>
                <a:endParaRPr lang="bg-BG" sz="2400" dirty="0"/>
              </a:p>
            </p:txBody>
          </p:sp>
        </mc:Choice>
        <mc:Fallback xmlns="">
          <p:sp>
            <p:nvSpPr>
              <p:cNvPr id="5" name="Rectangle 4"/>
              <p:cNvSpPr>
                <a:spLocks noRot="1" noChangeAspect="1" noMove="1" noResize="1" noEditPoints="1" noAdjustHandles="1" noChangeArrowheads="1" noChangeShapeType="1" noTextEdit="1"/>
              </p:cNvSpPr>
              <p:nvPr/>
            </p:nvSpPr>
            <p:spPr>
              <a:xfrm>
                <a:off x="1043608" y="5128364"/>
                <a:ext cx="1577611" cy="86004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6425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09C761-8718-4849-A9A5-6BB2C7B22190}"/>
              </a:ext>
            </a:extLst>
          </p:cNvPr>
          <p:cNvSpPr>
            <a:spLocks noGrp="1"/>
          </p:cNvSpPr>
          <p:nvPr>
            <p:ph type="sldNum" sz="quarter" idx="12"/>
          </p:nvPr>
        </p:nvSpPr>
        <p:spPr/>
        <p:txBody>
          <a:bodyPr/>
          <a:lstStyle/>
          <a:p>
            <a:fld id="{BFE999D1-F9A4-4778-B8C7-0170286633BE}" type="slidenum">
              <a:rPr lang="bg-BG" smtClean="0"/>
              <a:pPr/>
              <a:t>16</a:t>
            </a:fld>
            <a:endParaRPr lang="bg-BG"/>
          </a:p>
        </p:txBody>
      </p:sp>
      <p:pic>
        <p:nvPicPr>
          <p:cNvPr id="1026" name="Picture 2" descr="FAQ - mechanické hodinky | Hodinky-365.cz">
            <a:extLst>
              <a:ext uri="{FF2B5EF4-FFF2-40B4-BE49-F238E27FC236}">
                <a16:creationId xmlns:a16="http://schemas.microsoft.com/office/drawing/2014/main" id="{8F568786-7D57-4927-A32E-68AD88188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0" y="199255"/>
            <a:ext cx="6336704"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D04937-AAF6-4E5A-BD9C-238D70364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29000"/>
            <a:ext cx="3480180" cy="3447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C3C49C-C248-4D02-8628-1AC4FFA4A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706417"/>
            <a:ext cx="4431262"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332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57224" y="285728"/>
            <a:ext cx="7416824" cy="579710"/>
          </a:xfrm>
        </p:spPr>
        <p:txBody>
          <a:bodyPr/>
          <a:lstStyle/>
          <a:p>
            <a:pPr marL="109537" indent="0" algn="ctr">
              <a:buNone/>
            </a:pPr>
            <a:r>
              <a:rPr lang="bg-BG" sz="2200" dirty="0">
                <a:solidFill>
                  <a:srgbClr val="C00000"/>
                </a:solidFill>
                <a:effectLst/>
                <a:latin typeface="Arial" pitchFamily="34" charset="0"/>
                <a:cs typeface="Arial" pitchFamily="34" charset="0"/>
              </a:rPr>
              <a:t>Прави плоски пружини – биметални пластини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703"/>
          <a:stretch/>
        </p:blipFill>
        <p:spPr>
          <a:xfrm>
            <a:off x="1000100" y="1214422"/>
            <a:ext cx="2643206" cy="3813075"/>
          </a:xfrm>
          <a:prstGeom prst="rect">
            <a:avLst/>
          </a:prstGeom>
          <a:solidFill>
            <a:schemeClr val="bg2"/>
          </a:solidFill>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694" y="3214686"/>
            <a:ext cx="2000264" cy="2833018"/>
          </a:xfrm>
          <a:prstGeom prst="rect">
            <a:avLst/>
          </a:prstGeom>
          <a:solidFill>
            <a:schemeClr val="bg2"/>
          </a:solidFill>
          <a:ln>
            <a:solidFill>
              <a:schemeClr val="accent1"/>
            </a:solidFill>
          </a:ln>
        </p:spPr>
      </p:pic>
      <p:sp>
        <p:nvSpPr>
          <p:cNvPr id="5" name="Rectangle 4"/>
          <p:cNvSpPr/>
          <p:nvPr/>
        </p:nvSpPr>
        <p:spPr>
          <a:xfrm>
            <a:off x="4357686" y="1357298"/>
            <a:ext cx="4357718" cy="1477328"/>
          </a:xfrm>
          <a:prstGeom prst="rect">
            <a:avLst/>
          </a:prstGeom>
        </p:spPr>
        <p:txBody>
          <a:bodyPr wrap="square">
            <a:spAutoFit/>
          </a:bodyPr>
          <a:lstStyle/>
          <a:p>
            <a:pPr algn="just">
              <a:buSzPct val="80000"/>
              <a:buFont typeface="Wingdings" pitchFamily="2" charset="2"/>
              <a:buChar char="Ø"/>
            </a:pPr>
            <a:r>
              <a:rPr lang="ru-RU" dirty="0">
                <a:solidFill>
                  <a:srgbClr val="3333CC"/>
                </a:solidFill>
              </a:rPr>
              <a:t>  </a:t>
            </a:r>
            <a:r>
              <a:rPr lang="ru-RU" dirty="0" err="1">
                <a:solidFill>
                  <a:srgbClr val="3333CC"/>
                </a:solidFill>
              </a:rPr>
              <a:t>Биметалните</a:t>
            </a:r>
            <a:r>
              <a:rPr lang="ru-RU" dirty="0">
                <a:solidFill>
                  <a:srgbClr val="3333CC"/>
                </a:solidFill>
              </a:rPr>
              <a:t> </a:t>
            </a:r>
            <a:r>
              <a:rPr lang="ru-RU" dirty="0" err="1">
                <a:solidFill>
                  <a:srgbClr val="3333CC"/>
                </a:solidFill>
              </a:rPr>
              <a:t>пластини</a:t>
            </a:r>
            <a:r>
              <a:rPr lang="ru-RU" dirty="0">
                <a:solidFill>
                  <a:srgbClr val="3333CC"/>
                </a:solidFill>
              </a:rPr>
              <a:t> </a:t>
            </a:r>
            <a:r>
              <a:rPr lang="ru-RU" dirty="0"/>
              <a:t>се </a:t>
            </a:r>
            <a:r>
              <a:rPr lang="ru-RU" dirty="0" err="1"/>
              <a:t>получават</a:t>
            </a:r>
            <a:r>
              <a:rPr lang="ru-RU" dirty="0"/>
              <a:t> чрез </a:t>
            </a:r>
            <a:r>
              <a:rPr lang="ru-RU" dirty="0" err="1"/>
              <a:t>запояване</a:t>
            </a:r>
            <a:r>
              <a:rPr lang="ru-RU" dirty="0"/>
              <a:t>, </a:t>
            </a:r>
            <a:r>
              <a:rPr lang="ru-RU" dirty="0" err="1"/>
              <a:t>заваряване</a:t>
            </a:r>
            <a:r>
              <a:rPr lang="ru-RU" dirty="0"/>
              <a:t>, или </a:t>
            </a:r>
            <a:r>
              <a:rPr lang="ru-RU" dirty="0" err="1"/>
              <a:t>валцуване</a:t>
            </a:r>
            <a:r>
              <a:rPr lang="ru-RU" dirty="0"/>
              <a:t> на две </a:t>
            </a:r>
            <a:r>
              <a:rPr lang="ru-RU" dirty="0" err="1"/>
              <a:t>метални</a:t>
            </a:r>
            <a:r>
              <a:rPr lang="ru-RU" dirty="0"/>
              <a:t> </a:t>
            </a:r>
            <a:r>
              <a:rPr lang="ru-RU" dirty="0" err="1"/>
              <a:t>ивици</a:t>
            </a:r>
            <a:r>
              <a:rPr lang="ru-RU" dirty="0"/>
              <a:t> от </a:t>
            </a:r>
            <a:r>
              <a:rPr lang="ru-RU" dirty="0" err="1"/>
              <a:t>материали</a:t>
            </a:r>
            <a:r>
              <a:rPr lang="ru-RU" dirty="0"/>
              <a:t> с </a:t>
            </a:r>
            <a:r>
              <a:rPr lang="ru-RU" dirty="0" err="1">
                <a:solidFill>
                  <a:srgbClr val="3333CC"/>
                </a:solidFill>
              </a:rPr>
              <a:t>различни</a:t>
            </a:r>
            <a:r>
              <a:rPr lang="ru-RU" dirty="0">
                <a:solidFill>
                  <a:srgbClr val="3333CC"/>
                </a:solidFill>
              </a:rPr>
              <a:t> </a:t>
            </a:r>
            <a:r>
              <a:rPr lang="ru-RU" dirty="0" err="1">
                <a:solidFill>
                  <a:srgbClr val="3333CC"/>
                </a:solidFill>
              </a:rPr>
              <a:t>топлинни</a:t>
            </a:r>
            <a:r>
              <a:rPr lang="ru-RU" dirty="0">
                <a:solidFill>
                  <a:srgbClr val="3333CC"/>
                </a:solidFill>
              </a:rPr>
              <a:t> </a:t>
            </a:r>
            <a:r>
              <a:rPr lang="ru-RU" dirty="0" err="1">
                <a:solidFill>
                  <a:srgbClr val="3333CC"/>
                </a:solidFill>
              </a:rPr>
              <a:t>коефициенти</a:t>
            </a:r>
            <a:r>
              <a:rPr lang="ru-RU" dirty="0">
                <a:solidFill>
                  <a:srgbClr val="3333CC"/>
                </a:solidFill>
              </a:rPr>
              <a:t> на линейно </a:t>
            </a:r>
            <a:r>
              <a:rPr lang="ru-RU" dirty="0" err="1">
                <a:solidFill>
                  <a:srgbClr val="3333CC"/>
                </a:solidFill>
              </a:rPr>
              <a:t>разширение</a:t>
            </a:r>
            <a:r>
              <a:rPr lang="ru-RU" dirty="0"/>
              <a:t>. </a:t>
            </a:r>
            <a:endParaRPr lang="bg-BG" dirty="0"/>
          </a:p>
        </p:txBody>
      </p:sp>
      <p:sp>
        <p:nvSpPr>
          <p:cNvPr id="16" name="TextBox 15"/>
          <p:cNvSpPr txBox="1"/>
          <p:nvPr/>
        </p:nvSpPr>
        <p:spPr>
          <a:xfrm>
            <a:off x="642910" y="5286388"/>
            <a:ext cx="4143404" cy="1200329"/>
          </a:xfrm>
          <a:prstGeom prst="rect">
            <a:avLst/>
          </a:prstGeom>
          <a:noFill/>
        </p:spPr>
        <p:txBody>
          <a:bodyPr wrap="square" rtlCol="0">
            <a:spAutoFit/>
          </a:bodyPr>
          <a:lstStyle/>
          <a:p>
            <a:r>
              <a:rPr lang="bg-BG" dirty="0"/>
              <a:t>Материалът с по-голям топлинен коефициент на линейно разширение се нарича </a:t>
            </a:r>
            <a:r>
              <a:rPr lang="bg-BG" dirty="0">
                <a:solidFill>
                  <a:srgbClr val="3333CC"/>
                </a:solidFill>
              </a:rPr>
              <a:t>активен</a:t>
            </a:r>
            <a:r>
              <a:rPr lang="bg-BG" dirty="0"/>
              <a:t>, а този с по-малък коефициент – </a:t>
            </a:r>
            <a:r>
              <a:rPr lang="bg-BG" dirty="0">
                <a:solidFill>
                  <a:srgbClr val="3333CC"/>
                </a:solidFill>
              </a:rPr>
              <a:t>пасивен</a:t>
            </a:r>
            <a:r>
              <a:rPr lang="bg-BG" dirty="0"/>
              <a:t>.</a:t>
            </a:r>
          </a:p>
        </p:txBody>
      </p:sp>
    </p:spTree>
    <p:extLst>
      <p:ext uri="{BB962C8B-B14F-4D97-AF65-F5344CB8AC3E}">
        <p14:creationId xmlns:p14="http://schemas.microsoft.com/office/powerpoint/2010/main" val="963043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71472" y="357166"/>
            <a:ext cx="8205094" cy="451998"/>
          </a:xfrm>
        </p:spPr>
        <p:txBody>
          <a:bodyPr/>
          <a:lstStyle/>
          <a:p>
            <a:pPr marL="109537" indent="0" algn="ctr">
              <a:buNone/>
            </a:pPr>
            <a:r>
              <a:rPr lang="bg-BG" sz="2200" dirty="0">
                <a:solidFill>
                  <a:srgbClr val="C00000"/>
                </a:solidFill>
                <a:effectLst/>
                <a:latin typeface="Arial" pitchFamily="34" charset="0"/>
                <a:cs typeface="Arial" pitchFamily="34" charset="0"/>
              </a:rPr>
              <a:t>Прави плоски пружини – биметални пластини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61196" y="867055"/>
            <a:ext cx="8215370" cy="1477328"/>
          </a:xfrm>
          <a:prstGeom prst="rect">
            <a:avLst/>
          </a:prstGeom>
        </p:spPr>
        <p:txBody>
          <a:bodyPr wrap="square">
            <a:spAutoFit/>
          </a:bodyPr>
          <a:lstStyle/>
          <a:p>
            <a:pPr algn="just">
              <a:buClr>
                <a:srgbClr val="3333CC"/>
              </a:buClr>
              <a:buSzPct val="80000"/>
              <a:buFont typeface="Wingdings" pitchFamily="2" charset="2"/>
              <a:buChar char="Ø"/>
            </a:pPr>
            <a:r>
              <a:rPr lang="ru-RU" dirty="0">
                <a:solidFill>
                  <a:srgbClr val="3333CC"/>
                </a:solidFill>
              </a:rPr>
              <a:t>  </a:t>
            </a:r>
            <a:r>
              <a:rPr lang="ru-RU" dirty="0" err="1">
                <a:solidFill>
                  <a:srgbClr val="3333CC"/>
                </a:solidFill>
              </a:rPr>
              <a:t>Принципът</a:t>
            </a:r>
            <a:r>
              <a:rPr lang="ru-RU" dirty="0">
                <a:solidFill>
                  <a:srgbClr val="3333CC"/>
                </a:solidFill>
              </a:rPr>
              <a:t> на действие </a:t>
            </a:r>
            <a:r>
              <a:rPr lang="ru-RU" dirty="0"/>
              <a:t>на биметалните пластини се основава на възникване на деформация на огъване при нагряване или охлаждане за сметка на различното удължаване на пластините. При загряване биметалната пластина се огъва към страната на пасивния слой, а при охлаждане – към страната на активния слой.</a:t>
            </a:r>
            <a:endParaRPr lang="bg-BG" dirty="0"/>
          </a:p>
        </p:txBody>
      </p:sp>
      <p:pic>
        <p:nvPicPr>
          <p:cNvPr id="3075" name="Picture 3"/>
          <p:cNvPicPr>
            <a:picLocks noChangeAspect="1" noChangeArrowheads="1"/>
          </p:cNvPicPr>
          <p:nvPr/>
        </p:nvPicPr>
        <p:blipFill>
          <a:blip r:embed="rId2"/>
          <a:srcRect/>
          <a:stretch>
            <a:fillRect/>
          </a:stretch>
        </p:blipFill>
        <p:spPr bwMode="auto">
          <a:xfrm>
            <a:off x="251520" y="2500307"/>
            <a:ext cx="3886747" cy="3809012"/>
          </a:xfrm>
          <a:prstGeom prst="rect">
            <a:avLst/>
          </a:prstGeom>
          <a:noFill/>
          <a:ln w="9525">
            <a:noFill/>
            <a:miter lim="800000"/>
            <a:headEnd/>
            <a:tailEnd/>
          </a:ln>
          <a:effectLst/>
        </p:spPr>
      </p:pic>
      <p:sp>
        <p:nvSpPr>
          <p:cNvPr id="20" name="TextBox 19"/>
          <p:cNvSpPr txBox="1"/>
          <p:nvPr/>
        </p:nvSpPr>
        <p:spPr>
          <a:xfrm>
            <a:off x="4429124" y="2786058"/>
            <a:ext cx="3786214" cy="3693319"/>
          </a:xfrm>
          <a:prstGeom prst="rect">
            <a:avLst/>
          </a:prstGeom>
          <a:noFill/>
        </p:spPr>
        <p:txBody>
          <a:bodyPr wrap="square" rtlCol="0">
            <a:spAutoFit/>
          </a:bodyPr>
          <a:lstStyle/>
          <a:p>
            <a:pPr algn="just">
              <a:buClr>
                <a:srgbClr val="3333CC"/>
              </a:buClr>
              <a:buSzPct val="80000"/>
              <a:buFont typeface="Wingdings" pitchFamily="2" charset="2"/>
              <a:buChar char="Ø"/>
            </a:pPr>
            <a:r>
              <a:rPr lang="ru-RU" dirty="0">
                <a:latin typeface="Arial" pitchFamily="34" charset="0"/>
              </a:rPr>
              <a:t>  </a:t>
            </a:r>
            <a:r>
              <a:rPr lang="ru-RU" dirty="0" err="1">
                <a:solidFill>
                  <a:srgbClr val="3333CC"/>
                </a:solidFill>
                <a:latin typeface="Arial" pitchFamily="34" charset="0"/>
              </a:rPr>
              <a:t>Материали</a:t>
            </a:r>
            <a:r>
              <a:rPr lang="ru-RU" dirty="0">
                <a:solidFill>
                  <a:srgbClr val="3333CC"/>
                </a:solidFill>
                <a:latin typeface="Arial" pitchFamily="34" charset="0"/>
              </a:rPr>
              <a:t> за </a:t>
            </a:r>
            <a:r>
              <a:rPr lang="ru-RU" dirty="0" err="1">
                <a:solidFill>
                  <a:srgbClr val="3333CC"/>
                </a:solidFill>
                <a:latin typeface="Arial" pitchFamily="34" charset="0"/>
              </a:rPr>
              <a:t>изработка</a:t>
            </a:r>
            <a:r>
              <a:rPr lang="ru-RU" dirty="0">
                <a:solidFill>
                  <a:srgbClr val="3333CC"/>
                </a:solidFill>
                <a:latin typeface="Arial" pitchFamily="34" charset="0"/>
              </a:rPr>
              <a:t> на </a:t>
            </a:r>
            <a:r>
              <a:rPr lang="ru-RU" dirty="0" err="1">
                <a:solidFill>
                  <a:srgbClr val="3333CC"/>
                </a:solidFill>
                <a:latin typeface="Arial" pitchFamily="34" charset="0"/>
              </a:rPr>
              <a:t>биметални</a:t>
            </a:r>
            <a:r>
              <a:rPr lang="ru-RU" dirty="0">
                <a:solidFill>
                  <a:srgbClr val="3333CC"/>
                </a:solidFill>
                <a:latin typeface="Arial" pitchFamily="34" charset="0"/>
              </a:rPr>
              <a:t> </a:t>
            </a:r>
            <a:r>
              <a:rPr lang="ru-RU" dirty="0" err="1">
                <a:solidFill>
                  <a:srgbClr val="3333CC"/>
                </a:solidFill>
                <a:latin typeface="Arial" pitchFamily="34" charset="0"/>
              </a:rPr>
              <a:t>пластини</a:t>
            </a:r>
            <a:r>
              <a:rPr lang="ru-RU" dirty="0">
                <a:latin typeface="Arial" pitchFamily="34" charset="0"/>
              </a:rPr>
              <a:t>:</a:t>
            </a:r>
          </a:p>
          <a:p>
            <a:pPr algn="just">
              <a:buClr>
                <a:srgbClr val="3333CC"/>
              </a:buClr>
              <a:buSzPct val="80000"/>
            </a:pPr>
            <a:r>
              <a:rPr lang="ru-RU" dirty="0">
                <a:latin typeface="Arial" pitchFamily="34" charset="0"/>
              </a:rPr>
              <a:t> </a:t>
            </a:r>
          </a:p>
          <a:p>
            <a:pPr algn="just">
              <a:buClr>
                <a:srgbClr val="3333CC"/>
              </a:buClr>
              <a:buSzPct val="80000"/>
              <a:buFont typeface="Wingdings" pitchFamily="2" charset="2"/>
              <a:buChar char="v"/>
            </a:pPr>
            <a:r>
              <a:rPr lang="ru-RU" dirty="0">
                <a:latin typeface="Arial" pitchFamily="34" charset="0"/>
              </a:rPr>
              <a:t>  за </a:t>
            </a:r>
            <a:r>
              <a:rPr lang="ru-RU" dirty="0">
                <a:solidFill>
                  <a:srgbClr val="3333CC"/>
                </a:solidFill>
                <a:latin typeface="Arial" pitchFamily="34" charset="0"/>
              </a:rPr>
              <a:t>активен слой </a:t>
            </a:r>
            <a:r>
              <a:rPr lang="ru-RU" dirty="0" err="1">
                <a:latin typeface="Arial" pitchFamily="34" charset="0"/>
              </a:rPr>
              <a:t>най-често</a:t>
            </a:r>
            <a:r>
              <a:rPr lang="ru-RU" dirty="0">
                <a:latin typeface="Arial" pitchFamily="34" charset="0"/>
              </a:rPr>
              <a:t> се </a:t>
            </a:r>
            <a:r>
              <a:rPr lang="ru-RU" dirty="0" err="1">
                <a:latin typeface="Arial" pitchFamily="34" charset="0"/>
              </a:rPr>
              <a:t>използва</a:t>
            </a:r>
            <a:r>
              <a:rPr lang="ru-RU" dirty="0">
                <a:latin typeface="Arial" pitchFamily="34" charset="0"/>
              </a:rPr>
              <a:t> </a:t>
            </a:r>
            <a:r>
              <a:rPr lang="ru-RU" dirty="0">
                <a:solidFill>
                  <a:srgbClr val="3333CC"/>
                </a:solidFill>
                <a:latin typeface="Arial" pitchFamily="34" charset="0"/>
              </a:rPr>
              <a:t>немагнитна </a:t>
            </a:r>
            <a:r>
              <a:rPr lang="ru-RU" dirty="0" err="1">
                <a:solidFill>
                  <a:srgbClr val="3333CC"/>
                </a:solidFill>
                <a:latin typeface="Arial" pitchFamily="34" charset="0"/>
              </a:rPr>
              <a:t>стомана</a:t>
            </a:r>
            <a:r>
              <a:rPr lang="ru-RU" dirty="0">
                <a:latin typeface="Arial" pitchFamily="34" charset="0"/>
              </a:rPr>
              <a:t>;</a:t>
            </a:r>
          </a:p>
          <a:p>
            <a:pPr algn="just">
              <a:buClr>
                <a:srgbClr val="3333CC"/>
              </a:buClr>
              <a:buSzPct val="80000"/>
            </a:pPr>
            <a:r>
              <a:rPr lang="ru-RU" dirty="0">
                <a:latin typeface="Arial" pitchFamily="34" charset="0"/>
              </a:rPr>
              <a:t> </a:t>
            </a:r>
          </a:p>
          <a:p>
            <a:pPr algn="just">
              <a:buClr>
                <a:srgbClr val="3333CC"/>
              </a:buClr>
              <a:buSzPct val="80000"/>
              <a:buFont typeface="Wingdings" pitchFamily="2" charset="2"/>
              <a:buChar char="v"/>
            </a:pPr>
            <a:r>
              <a:rPr lang="ru-RU" dirty="0">
                <a:latin typeface="Arial" pitchFamily="34" charset="0"/>
              </a:rPr>
              <a:t>  за </a:t>
            </a:r>
            <a:r>
              <a:rPr lang="ru-RU" dirty="0" err="1">
                <a:solidFill>
                  <a:srgbClr val="3333CC"/>
                </a:solidFill>
                <a:latin typeface="Arial" pitchFamily="34" charset="0"/>
              </a:rPr>
              <a:t>пасивен</a:t>
            </a:r>
            <a:r>
              <a:rPr lang="ru-RU" dirty="0">
                <a:solidFill>
                  <a:srgbClr val="3333CC"/>
                </a:solidFill>
                <a:latin typeface="Arial" pitchFamily="34" charset="0"/>
              </a:rPr>
              <a:t> слой </a:t>
            </a:r>
            <a:r>
              <a:rPr lang="ru-RU" dirty="0">
                <a:latin typeface="Arial" pitchFamily="34" charset="0"/>
              </a:rPr>
              <a:t>– </a:t>
            </a:r>
            <a:r>
              <a:rPr lang="ru-RU" dirty="0" err="1">
                <a:solidFill>
                  <a:srgbClr val="3333CC"/>
                </a:solidFill>
                <a:latin typeface="Arial" pitchFamily="34" charset="0"/>
              </a:rPr>
              <a:t>железно-никелови</a:t>
            </a:r>
            <a:r>
              <a:rPr lang="ru-RU" dirty="0">
                <a:solidFill>
                  <a:srgbClr val="3333CC"/>
                </a:solidFill>
                <a:latin typeface="Arial" pitchFamily="34" charset="0"/>
              </a:rPr>
              <a:t> </a:t>
            </a:r>
            <a:r>
              <a:rPr lang="ru-RU" dirty="0" err="1">
                <a:solidFill>
                  <a:srgbClr val="3333CC"/>
                </a:solidFill>
                <a:latin typeface="Arial" pitchFamily="34" charset="0"/>
              </a:rPr>
              <a:t>сплави</a:t>
            </a:r>
            <a:r>
              <a:rPr lang="ru-RU" dirty="0">
                <a:solidFill>
                  <a:srgbClr val="3333CC"/>
                </a:solidFill>
                <a:latin typeface="Arial" pitchFamily="34" charset="0"/>
              </a:rPr>
              <a:t>. </a:t>
            </a:r>
            <a:r>
              <a:rPr lang="ru-RU" dirty="0" err="1">
                <a:latin typeface="Arial" pitchFamily="34" charset="0"/>
              </a:rPr>
              <a:t>Други</a:t>
            </a:r>
            <a:r>
              <a:rPr lang="ru-RU" dirty="0">
                <a:solidFill>
                  <a:srgbClr val="3333CC"/>
                </a:solidFill>
                <a:latin typeface="Arial" pitchFamily="34" charset="0"/>
              </a:rPr>
              <a:t> </a:t>
            </a:r>
            <a:r>
              <a:rPr lang="ru-RU" dirty="0">
                <a:latin typeface="Arial" pitchFamily="34" charset="0"/>
              </a:rPr>
              <a:t>двойки метали (</a:t>
            </a:r>
            <a:r>
              <a:rPr lang="ru-RU" dirty="0" err="1">
                <a:latin typeface="Arial" pitchFamily="34" charset="0"/>
              </a:rPr>
              <a:t>стомана</a:t>
            </a:r>
            <a:r>
              <a:rPr lang="ru-RU" dirty="0">
                <a:latin typeface="Arial" pitchFamily="34" charset="0"/>
              </a:rPr>
              <a:t> – </a:t>
            </a:r>
            <a:r>
              <a:rPr lang="ru-RU" dirty="0" err="1">
                <a:latin typeface="Arial" pitchFamily="34" charset="0"/>
              </a:rPr>
              <a:t>месинг</a:t>
            </a:r>
            <a:r>
              <a:rPr lang="ru-RU" dirty="0">
                <a:latin typeface="Arial" pitchFamily="34" charset="0"/>
              </a:rPr>
              <a:t>, </a:t>
            </a:r>
            <a:r>
              <a:rPr lang="ru-RU" dirty="0" err="1">
                <a:latin typeface="Arial" pitchFamily="34" charset="0"/>
              </a:rPr>
              <a:t>стомана</a:t>
            </a:r>
            <a:r>
              <a:rPr lang="ru-RU" dirty="0">
                <a:latin typeface="Arial" pitchFamily="34" charset="0"/>
              </a:rPr>
              <a:t> – мед, </a:t>
            </a:r>
            <a:r>
              <a:rPr lang="ru-RU" dirty="0" err="1">
                <a:latin typeface="Arial" pitchFamily="34" charset="0"/>
              </a:rPr>
              <a:t>сребро</a:t>
            </a:r>
            <a:r>
              <a:rPr lang="ru-RU" dirty="0">
                <a:latin typeface="Arial" pitchFamily="34" charset="0"/>
              </a:rPr>
              <a:t> – мед) се </a:t>
            </a:r>
            <a:r>
              <a:rPr lang="ru-RU" dirty="0" err="1">
                <a:latin typeface="Arial" pitchFamily="34" charset="0"/>
              </a:rPr>
              <a:t>използват</a:t>
            </a:r>
            <a:r>
              <a:rPr lang="ru-RU" dirty="0">
                <a:latin typeface="Arial" pitchFamily="34" charset="0"/>
              </a:rPr>
              <a:t> при </a:t>
            </a:r>
            <a:r>
              <a:rPr lang="ru-RU" dirty="0" err="1">
                <a:latin typeface="Arial" pitchFamily="34" charset="0"/>
              </a:rPr>
              <a:t>по-малка</a:t>
            </a:r>
            <a:r>
              <a:rPr lang="ru-RU" dirty="0">
                <a:latin typeface="Arial" pitchFamily="34" charset="0"/>
              </a:rPr>
              <a:t> </a:t>
            </a:r>
            <a:r>
              <a:rPr lang="ru-RU" dirty="0" err="1">
                <a:latin typeface="Arial" pitchFamily="34" charset="0"/>
              </a:rPr>
              <a:t>чувствителност</a:t>
            </a:r>
            <a:r>
              <a:rPr lang="ru-RU" dirty="0">
                <a:latin typeface="Arial" pitchFamily="34" charset="0"/>
              </a:rPr>
              <a:t> на </a:t>
            </a:r>
            <a:r>
              <a:rPr lang="ru-RU" dirty="0" err="1">
                <a:latin typeface="Arial" pitchFamily="34" charset="0"/>
              </a:rPr>
              <a:t>биметалната</a:t>
            </a:r>
            <a:r>
              <a:rPr lang="ru-RU" dirty="0">
                <a:latin typeface="Arial" pitchFamily="34" charset="0"/>
              </a:rPr>
              <a:t> пластина. </a:t>
            </a:r>
            <a:endParaRPr lang="bg-BG" dirty="0">
              <a:latin typeface="Arial" pitchFamily="34" charset="0"/>
            </a:endParaRPr>
          </a:p>
        </p:txBody>
      </p:sp>
      <p:sp>
        <p:nvSpPr>
          <p:cNvPr id="3" name="TextBox 2">
            <a:extLst>
              <a:ext uri="{FF2B5EF4-FFF2-40B4-BE49-F238E27FC236}">
                <a16:creationId xmlns:a16="http://schemas.microsoft.com/office/drawing/2014/main" id="{A99DC29C-4F35-47A0-912C-E3BCE8A570C7}"/>
              </a:ext>
            </a:extLst>
          </p:cNvPr>
          <p:cNvSpPr txBox="1"/>
          <p:nvPr/>
        </p:nvSpPr>
        <p:spPr>
          <a:xfrm>
            <a:off x="1190449" y="6331557"/>
            <a:ext cx="2016224" cy="338554"/>
          </a:xfrm>
          <a:prstGeom prst="rect">
            <a:avLst/>
          </a:prstGeom>
          <a:noFill/>
        </p:spPr>
        <p:txBody>
          <a:bodyPr wrap="square" rtlCol="0">
            <a:spAutoFit/>
          </a:bodyPr>
          <a:lstStyle/>
          <a:p>
            <a:r>
              <a:rPr lang="bg-BG" sz="1600" dirty="0">
                <a:latin typeface="Arial" panose="020B0604020202020204" pitchFamily="34" charset="0"/>
              </a:rPr>
              <a:t>Стомана - месинг</a:t>
            </a:r>
            <a:endParaRPr lang="en-US" sz="1600" dirty="0">
              <a:latin typeface="Arial" panose="020B0604020202020204" pitchFamily="34" charset="0"/>
            </a:endParaRPr>
          </a:p>
        </p:txBody>
      </p:sp>
    </p:spTree>
    <p:extLst>
      <p:ext uri="{BB962C8B-B14F-4D97-AF65-F5344CB8AC3E}">
        <p14:creationId xmlns:p14="http://schemas.microsoft.com/office/powerpoint/2010/main" val="29186371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357190"/>
          </a:xfrm>
        </p:spPr>
        <p:txBody>
          <a:bodyPr/>
          <a:lstStyle/>
          <a:p>
            <a:r>
              <a:rPr lang="bg-BG" sz="2200" dirty="0">
                <a:solidFill>
                  <a:srgbClr val="C00000"/>
                </a:solidFill>
                <a:effectLst/>
                <a:latin typeface="Arial" pitchFamily="34" charset="0"/>
                <a:cs typeface="Arial" pitchFamily="34" charset="0"/>
              </a:rPr>
              <a:t>Прави плоски пружини – биметални пластини</a:t>
            </a:r>
            <a:br>
              <a:rPr lang="bg-BG" sz="2200" dirty="0">
                <a:solidFill>
                  <a:srgbClr val="C00000"/>
                </a:solidFill>
                <a:effectLst/>
                <a:latin typeface="Arial" pitchFamily="34" charset="0"/>
                <a:cs typeface="Arial" pitchFamily="34" charset="0"/>
              </a:rPr>
            </a:b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19</a:t>
            </a:fld>
            <a:endParaRPr lang="bg-BG"/>
          </a:p>
        </p:txBody>
      </p:sp>
      <p:sp>
        <p:nvSpPr>
          <p:cNvPr id="5" name="Content Placeholder 4"/>
          <p:cNvSpPr>
            <a:spLocks noGrp="1"/>
          </p:cNvSpPr>
          <p:nvPr>
            <p:ph idx="1"/>
          </p:nvPr>
        </p:nvSpPr>
        <p:spPr>
          <a:xfrm>
            <a:off x="500034" y="714356"/>
            <a:ext cx="8229600" cy="5576911"/>
          </a:xfrm>
          <a:prstGeom prst="rect">
            <a:avLst/>
          </a:prstGeom>
        </p:spPr>
        <p:txBody>
          <a:bodyPr wrap="square">
            <a:spAutoFit/>
          </a:bodyPr>
          <a:lstStyle/>
          <a:p>
            <a:pPr>
              <a:buClr>
                <a:srgbClr val="3333CC"/>
              </a:buClr>
              <a:buSzPct val="80000"/>
              <a:buFont typeface="Wingdings" pitchFamily="2" charset="2"/>
              <a:buChar char="Ø"/>
            </a:pPr>
            <a:r>
              <a:rPr lang="ru-RU" sz="1800" dirty="0">
                <a:effectLst/>
                <a:latin typeface="Arial" pitchFamily="34" charset="0"/>
              </a:rPr>
              <a:t>  </a:t>
            </a:r>
            <a:r>
              <a:rPr lang="ru-RU" sz="1800" dirty="0" err="1">
                <a:effectLst/>
                <a:latin typeface="Arial" pitchFamily="34" charset="0"/>
              </a:rPr>
              <a:t>Основен</a:t>
            </a:r>
            <a:r>
              <a:rPr lang="ru-RU" sz="1800" dirty="0">
                <a:effectLst/>
                <a:latin typeface="Arial" pitchFamily="34" charset="0"/>
              </a:rPr>
              <a:t> показател на </a:t>
            </a:r>
            <a:r>
              <a:rPr lang="ru-RU" sz="1800" dirty="0">
                <a:solidFill>
                  <a:srgbClr val="3333CC"/>
                </a:solidFill>
                <a:effectLst/>
                <a:latin typeface="Arial" pitchFamily="34" charset="0"/>
              </a:rPr>
              <a:t>биметалната пластина </a:t>
            </a:r>
            <a:r>
              <a:rPr lang="ru-RU" sz="1800" dirty="0">
                <a:effectLst/>
                <a:latin typeface="Arial" pitchFamily="34" charset="0"/>
              </a:rPr>
              <a:t>е нейната </a:t>
            </a:r>
            <a:r>
              <a:rPr lang="ru-RU" sz="1800" dirty="0">
                <a:solidFill>
                  <a:srgbClr val="3333CC"/>
                </a:solidFill>
                <a:effectLst/>
                <a:latin typeface="Arial" pitchFamily="34" charset="0"/>
              </a:rPr>
              <a:t>чувствителност</a:t>
            </a:r>
            <a:r>
              <a:rPr lang="ru-RU" sz="1800" dirty="0">
                <a:effectLst/>
                <a:latin typeface="Arial" pitchFamily="34" charset="0"/>
              </a:rPr>
              <a:t>, която представлява производна на деформацията по отношение на температурата. </a:t>
            </a:r>
          </a:p>
          <a:p>
            <a:pPr>
              <a:buClr>
                <a:srgbClr val="3333CC"/>
              </a:buClr>
              <a:buSzPct val="80000"/>
              <a:buNone/>
            </a:pPr>
            <a:endParaRPr lang="ru-RU" sz="1800" dirty="0">
              <a:effectLst/>
              <a:latin typeface="Arial" pitchFamily="34" charset="0"/>
            </a:endParaRPr>
          </a:p>
          <a:p>
            <a:pPr>
              <a:buClr>
                <a:srgbClr val="3333CC"/>
              </a:buClr>
              <a:buSzPct val="80000"/>
              <a:buFont typeface="Wingdings" pitchFamily="2" charset="2"/>
              <a:buChar char="Ø"/>
            </a:pPr>
            <a:r>
              <a:rPr lang="ru-RU" sz="1800" dirty="0">
                <a:effectLst/>
                <a:latin typeface="Arial" pitchFamily="34" charset="0"/>
              </a:rPr>
              <a:t>За да </a:t>
            </a:r>
            <a:r>
              <a:rPr lang="ru-RU" sz="1800" dirty="0" err="1">
                <a:effectLst/>
                <a:latin typeface="Arial" pitchFamily="34" charset="0"/>
              </a:rPr>
              <a:t>има</a:t>
            </a:r>
            <a:r>
              <a:rPr lang="ru-RU" sz="1800" dirty="0">
                <a:effectLst/>
                <a:latin typeface="Arial" pitchFamily="34" charset="0"/>
              </a:rPr>
              <a:t> </a:t>
            </a:r>
            <a:r>
              <a:rPr lang="ru-RU" sz="1800" dirty="0" err="1">
                <a:effectLst/>
                <a:latin typeface="Arial" pitchFamily="34" charset="0"/>
              </a:rPr>
              <a:t>голяма</a:t>
            </a:r>
            <a:r>
              <a:rPr lang="ru-RU" sz="1800" dirty="0">
                <a:effectLst/>
                <a:latin typeface="Arial" pitchFamily="34" charset="0"/>
              </a:rPr>
              <a:t> </a:t>
            </a:r>
            <a:r>
              <a:rPr lang="ru-RU" sz="1800" dirty="0" err="1">
                <a:effectLst/>
                <a:latin typeface="Arial" pitchFamily="34" charset="0"/>
              </a:rPr>
              <a:t>чувствителност</a:t>
            </a:r>
            <a:r>
              <a:rPr lang="ru-RU" sz="1800" dirty="0">
                <a:effectLst/>
                <a:latin typeface="Arial" pitchFamily="34" charset="0"/>
              </a:rPr>
              <a:t> </a:t>
            </a:r>
            <a:r>
              <a:rPr lang="ru-RU" sz="1800" dirty="0" err="1">
                <a:effectLst/>
                <a:latin typeface="Arial" pitchFamily="34" charset="0"/>
              </a:rPr>
              <a:t>биметалната</a:t>
            </a:r>
            <a:r>
              <a:rPr lang="ru-RU" sz="1800" dirty="0">
                <a:effectLst/>
                <a:latin typeface="Arial" pitchFamily="34" charset="0"/>
              </a:rPr>
              <a:t> пластина </a:t>
            </a:r>
            <a:r>
              <a:rPr lang="ru-RU" sz="1800" dirty="0" err="1">
                <a:effectLst/>
                <a:latin typeface="Arial" pitchFamily="34" charset="0"/>
              </a:rPr>
              <a:t>трябва</a:t>
            </a:r>
            <a:r>
              <a:rPr lang="ru-RU" sz="1800" dirty="0">
                <a:effectLst/>
                <a:latin typeface="Arial" pitchFamily="34" charset="0"/>
              </a:rPr>
              <a:t> да </a:t>
            </a:r>
            <a:r>
              <a:rPr lang="ru-RU" sz="1800" dirty="0" err="1">
                <a:effectLst/>
                <a:latin typeface="Arial" pitchFamily="34" charset="0"/>
              </a:rPr>
              <a:t>отговаря</a:t>
            </a:r>
            <a:r>
              <a:rPr lang="ru-RU" sz="1800" dirty="0">
                <a:effectLst/>
                <a:latin typeface="Arial" pitchFamily="34" charset="0"/>
              </a:rPr>
              <a:t> на </a:t>
            </a:r>
            <a:r>
              <a:rPr lang="ru-RU" sz="1800" dirty="0" err="1">
                <a:effectLst/>
                <a:latin typeface="Arial" pitchFamily="34" charset="0"/>
              </a:rPr>
              <a:t>следните</a:t>
            </a:r>
            <a:r>
              <a:rPr lang="ru-RU" sz="1800" dirty="0">
                <a:effectLst/>
                <a:latin typeface="Arial" pitchFamily="34" charset="0"/>
              </a:rPr>
              <a:t> условия: </a:t>
            </a:r>
          </a:p>
          <a:p>
            <a:pPr>
              <a:buClr>
                <a:srgbClr val="3333CC"/>
              </a:buClr>
              <a:buSzPct val="80000"/>
              <a:buNone/>
            </a:pPr>
            <a:endParaRPr lang="ru-RU" sz="1800" dirty="0">
              <a:effectLst/>
              <a:latin typeface="Arial" pitchFamily="34" charset="0"/>
            </a:endParaRPr>
          </a:p>
          <a:p>
            <a:pPr>
              <a:buClr>
                <a:srgbClr val="3333CC"/>
              </a:buClr>
              <a:buSzPct val="80000"/>
              <a:buFont typeface="Wingdings" pitchFamily="2" charset="2"/>
              <a:buChar char="v"/>
            </a:pPr>
            <a:r>
              <a:rPr lang="ru-RU" sz="1800" dirty="0" err="1">
                <a:effectLst/>
                <a:latin typeface="Arial" pitchFamily="34" charset="0"/>
              </a:rPr>
              <a:t>Коефициентите</a:t>
            </a:r>
            <a:r>
              <a:rPr lang="ru-RU" sz="1800" dirty="0">
                <a:effectLst/>
                <a:latin typeface="Arial" pitchFamily="34" charset="0"/>
              </a:rPr>
              <a:t> на линейно </a:t>
            </a:r>
            <a:r>
              <a:rPr lang="ru-RU" sz="1800" dirty="0" err="1">
                <a:effectLst/>
                <a:latin typeface="Arial" pitchFamily="34" charset="0"/>
              </a:rPr>
              <a:t>разширение</a:t>
            </a:r>
            <a:r>
              <a:rPr lang="ru-RU" sz="1800" dirty="0">
                <a:effectLst/>
                <a:latin typeface="Arial" pitchFamily="34" charset="0"/>
              </a:rPr>
              <a:t> на </a:t>
            </a:r>
            <a:r>
              <a:rPr lang="ru-RU" sz="1800" dirty="0" err="1">
                <a:effectLst/>
                <a:latin typeface="Arial" pitchFamily="34" charset="0"/>
              </a:rPr>
              <a:t>двата</a:t>
            </a:r>
            <a:r>
              <a:rPr lang="ru-RU" sz="1800" dirty="0">
                <a:effectLst/>
                <a:latin typeface="Arial" pitchFamily="34" charset="0"/>
              </a:rPr>
              <a:t> слоя на </a:t>
            </a:r>
            <a:r>
              <a:rPr lang="ru-RU" sz="1800" dirty="0" err="1">
                <a:effectLst/>
                <a:latin typeface="Arial" pitchFamily="34" charset="0"/>
              </a:rPr>
              <a:t>пластината</a:t>
            </a:r>
            <a:r>
              <a:rPr lang="ru-RU" sz="1800" dirty="0">
                <a:effectLst/>
                <a:latin typeface="Arial" pitchFamily="34" charset="0"/>
              </a:rPr>
              <a:t> </a:t>
            </a:r>
            <a:r>
              <a:rPr lang="ru-RU" sz="1800" dirty="0">
                <a:solidFill>
                  <a:srgbClr val="3333CC"/>
                </a:solidFill>
                <a:effectLst/>
                <a:latin typeface="Arial" pitchFamily="34" charset="0"/>
              </a:rPr>
              <a:t>да се </a:t>
            </a:r>
            <a:r>
              <a:rPr lang="ru-RU" sz="1800" dirty="0" err="1">
                <a:solidFill>
                  <a:srgbClr val="3333CC"/>
                </a:solidFill>
                <a:effectLst/>
                <a:latin typeface="Arial" pitchFamily="34" charset="0"/>
              </a:rPr>
              <a:t>различават</a:t>
            </a:r>
            <a:r>
              <a:rPr lang="ru-RU" sz="1800" dirty="0">
                <a:solidFill>
                  <a:srgbClr val="3333CC"/>
                </a:solidFill>
                <a:effectLst/>
                <a:latin typeface="Arial" pitchFamily="34" charset="0"/>
              </a:rPr>
              <a:t> </a:t>
            </a:r>
            <a:r>
              <a:rPr lang="ru-RU" sz="1800" dirty="0" err="1">
                <a:solidFill>
                  <a:srgbClr val="3333CC"/>
                </a:solidFill>
                <a:effectLst/>
                <a:latin typeface="Arial" pitchFamily="34" charset="0"/>
              </a:rPr>
              <a:t>чувствително</a:t>
            </a:r>
            <a:r>
              <a:rPr lang="ru-RU" sz="1800" dirty="0">
                <a:effectLst/>
                <a:latin typeface="Arial" pitchFamily="34" charset="0"/>
              </a:rPr>
              <a:t>;</a:t>
            </a:r>
          </a:p>
          <a:p>
            <a:pPr>
              <a:buClr>
                <a:srgbClr val="3333CC"/>
              </a:buClr>
              <a:buSzPct val="80000"/>
              <a:buFont typeface="Wingdings" pitchFamily="2" charset="2"/>
              <a:buChar char="v"/>
            </a:pPr>
            <a:r>
              <a:rPr lang="ru-RU" sz="1800" dirty="0" err="1">
                <a:effectLst/>
                <a:latin typeface="Arial" pitchFamily="34" charset="0"/>
              </a:rPr>
              <a:t>Материалите</a:t>
            </a:r>
            <a:r>
              <a:rPr lang="ru-RU" sz="1800" dirty="0">
                <a:effectLst/>
                <a:latin typeface="Arial" pitchFamily="34" charset="0"/>
              </a:rPr>
              <a:t>, от </a:t>
            </a:r>
            <a:r>
              <a:rPr lang="ru-RU" sz="1800" dirty="0" err="1">
                <a:effectLst/>
                <a:latin typeface="Arial" pitchFamily="34" charset="0"/>
              </a:rPr>
              <a:t>които</a:t>
            </a:r>
            <a:r>
              <a:rPr lang="ru-RU" sz="1800" dirty="0">
                <a:effectLst/>
                <a:latin typeface="Arial" pitchFamily="34" charset="0"/>
              </a:rPr>
              <a:t> е </a:t>
            </a:r>
            <a:r>
              <a:rPr lang="ru-RU" sz="1800" dirty="0" err="1">
                <a:effectLst/>
                <a:latin typeface="Arial" pitchFamily="34" charset="0"/>
              </a:rPr>
              <a:t>изработена</a:t>
            </a:r>
            <a:r>
              <a:rPr lang="ru-RU" sz="1800" dirty="0">
                <a:effectLst/>
                <a:latin typeface="Arial" pitchFamily="34" charset="0"/>
              </a:rPr>
              <a:t>, </a:t>
            </a:r>
            <a:r>
              <a:rPr lang="ru-RU" sz="1800" dirty="0">
                <a:solidFill>
                  <a:srgbClr val="3333CC"/>
                </a:solidFill>
                <a:effectLst/>
                <a:latin typeface="Arial" pitchFamily="34" charset="0"/>
              </a:rPr>
              <a:t>да </a:t>
            </a:r>
            <a:r>
              <a:rPr lang="ru-RU" sz="1800" dirty="0" err="1">
                <a:solidFill>
                  <a:srgbClr val="3333CC"/>
                </a:solidFill>
                <a:effectLst/>
                <a:latin typeface="Arial" pitchFamily="34" charset="0"/>
              </a:rPr>
              <a:t>могат</a:t>
            </a:r>
            <a:r>
              <a:rPr lang="ru-RU" sz="1800" dirty="0">
                <a:solidFill>
                  <a:srgbClr val="3333CC"/>
                </a:solidFill>
                <a:effectLst/>
                <a:latin typeface="Arial" pitchFamily="34" charset="0"/>
              </a:rPr>
              <a:t> </a:t>
            </a:r>
            <a:r>
              <a:rPr lang="ru-RU" sz="1800" dirty="0" err="1">
                <a:solidFill>
                  <a:srgbClr val="3333CC"/>
                </a:solidFill>
                <a:effectLst/>
                <a:latin typeface="Arial" pitchFamily="34" charset="0"/>
              </a:rPr>
              <a:t>да</a:t>
            </a:r>
            <a:r>
              <a:rPr lang="ru-RU" sz="1800" dirty="0">
                <a:solidFill>
                  <a:srgbClr val="3333CC"/>
                </a:solidFill>
                <a:effectLst/>
                <a:latin typeface="Arial" pitchFamily="34" charset="0"/>
              </a:rPr>
              <a:t> се </a:t>
            </a:r>
            <a:r>
              <a:rPr lang="ru-RU" sz="1800" dirty="0" err="1">
                <a:solidFill>
                  <a:srgbClr val="3333CC"/>
                </a:solidFill>
                <a:effectLst/>
                <a:latin typeface="Arial" pitchFamily="34" charset="0"/>
              </a:rPr>
              <a:t>свързват</a:t>
            </a:r>
            <a:r>
              <a:rPr lang="ru-RU" sz="1800" dirty="0">
                <a:solidFill>
                  <a:srgbClr val="3333CC"/>
                </a:solidFill>
                <a:effectLst/>
                <a:latin typeface="Arial" pitchFamily="34" charset="0"/>
              </a:rPr>
              <a:t> </a:t>
            </a:r>
            <a:r>
              <a:rPr lang="ru-RU" sz="1800" dirty="0" err="1">
                <a:solidFill>
                  <a:srgbClr val="3333CC"/>
                </a:solidFill>
                <a:effectLst/>
                <a:latin typeface="Arial" pitchFamily="34" charset="0"/>
              </a:rPr>
              <a:t>сигурно</a:t>
            </a:r>
            <a:r>
              <a:rPr lang="ru-RU" sz="1800" dirty="0">
                <a:effectLst/>
                <a:latin typeface="Arial" pitchFamily="34" charset="0"/>
              </a:rPr>
              <a:t>, т.е – да се </a:t>
            </a:r>
            <a:r>
              <a:rPr lang="ru-RU" sz="1800" dirty="0" err="1">
                <a:effectLst/>
                <a:latin typeface="Arial" pitchFamily="34" charset="0"/>
              </a:rPr>
              <a:t>запояват</a:t>
            </a:r>
            <a:r>
              <a:rPr lang="ru-RU" sz="1800" dirty="0">
                <a:effectLst/>
                <a:latin typeface="Arial" pitchFamily="34" charset="0"/>
              </a:rPr>
              <a:t>, </a:t>
            </a:r>
            <a:r>
              <a:rPr lang="ru-RU" sz="1800" dirty="0" err="1">
                <a:effectLst/>
                <a:latin typeface="Arial" pitchFamily="34" charset="0"/>
              </a:rPr>
              <a:t>заваряват</a:t>
            </a:r>
            <a:r>
              <a:rPr lang="ru-RU" sz="1800" dirty="0">
                <a:effectLst/>
                <a:latin typeface="Arial" pitchFamily="34" charset="0"/>
              </a:rPr>
              <a:t> или </a:t>
            </a:r>
            <a:r>
              <a:rPr lang="ru-RU" sz="1800" dirty="0" err="1">
                <a:effectLst/>
                <a:latin typeface="Arial" pitchFamily="34" charset="0"/>
              </a:rPr>
              <a:t>валцуват</a:t>
            </a:r>
            <a:r>
              <a:rPr lang="ru-RU" sz="1800" dirty="0">
                <a:effectLst/>
                <a:latin typeface="Arial" pitchFamily="34" charset="0"/>
              </a:rPr>
              <a:t> добре;</a:t>
            </a:r>
          </a:p>
          <a:p>
            <a:pPr>
              <a:buClr>
                <a:srgbClr val="3333CC"/>
              </a:buClr>
              <a:buSzPct val="80000"/>
              <a:buFont typeface="Wingdings" pitchFamily="2" charset="2"/>
              <a:buChar char="v"/>
            </a:pPr>
            <a:r>
              <a:rPr lang="ru-RU" sz="1800" dirty="0" err="1">
                <a:effectLst/>
                <a:latin typeface="Arial" pitchFamily="34" charset="0"/>
              </a:rPr>
              <a:t>Използваните</a:t>
            </a:r>
            <a:r>
              <a:rPr lang="ru-RU" sz="1800" dirty="0">
                <a:effectLst/>
                <a:latin typeface="Arial" pitchFamily="34" charset="0"/>
              </a:rPr>
              <a:t> </a:t>
            </a:r>
            <a:r>
              <a:rPr lang="ru-RU" sz="1800" dirty="0" err="1">
                <a:effectLst/>
                <a:latin typeface="Arial" pitchFamily="34" charset="0"/>
              </a:rPr>
              <a:t>материали</a:t>
            </a:r>
            <a:r>
              <a:rPr lang="ru-RU" sz="1800" dirty="0">
                <a:effectLst/>
                <a:latin typeface="Arial" pitchFamily="34" charset="0"/>
              </a:rPr>
              <a:t> да </a:t>
            </a:r>
            <a:r>
              <a:rPr lang="ru-RU" sz="1800" dirty="0" err="1">
                <a:solidFill>
                  <a:srgbClr val="3333CC"/>
                </a:solidFill>
                <a:effectLst/>
                <a:latin typeface="Arial" pitchFamily="34" charset="0"/>
              </a:rPr>
              <a:t>притежават</a:t>
            </a:r>
            <a:r>
              <a:rPr lang="ru-RU" sz="1800" dirty="0">
                <a:solidFill>
                  <a:srgbClr val="3333CC"/>
                </a:solidFill>
                <a:effectLst/>
                <a:latin typeface="Arial" pitchFamily="34" charset="0"/>
              </a:rPr>
              <a:t> </a:t>
            </a:r>
            <a:r>
              <a:rPr lang="ru-RU" sz="1800" dirty="0" err="1">
                <a:solidFill>
                  <a:srgbClr val="3333CC"/>
                </a:solidFill>
                <a:effectLst/>
                <a:latin typeface="Arial" pitchFamily="34" charset="0"/>
              </a:rPr>
              <a:t>голяма</a:t>
            </a:r>
            <a:r>
              <a:rPr lang="ru-RU" sz="1800" dirty="0">
                <a:solidFill>
                  <a:srgbClr val="3333CC"/>
                </a:solidFill>
                <a:effectLst/>
                <a:latin typeface="Arial" pitchFamily="34" charset="0"/>
              </a:rPr>
              <a:t> </a:t>
            </a:r>
            <a:r>
              <a:rPr lang="ru-RU" sz="1800" dirty="0" err="1">
                <a:solidFill>
                  <a:srgbClr val="3333CC"/>
                </a:solidFill>
                <a:effectLst/>
                <a:latin typeface="Arial" pitchFamily="34" charset="0"/>
              </a:rPr>
              <a:t>елестичност</a:t>
            </a:r>
            <a:r>
              <a:rPr lang="ru-RU" sz="1800" dirty="0">
                <a:effectLst/>
                <a:latin typeface="Arial" pitchFamily="34" charset="0"/>
              </a:rPr>
              <a:t>;</a:t>
            </a:r>
          </a:p>
          <a:p>
            <a:pPr>
              <a:buClr>
                <a:srgbClr val="3333CC"/>
              </a:buClr>
              <a:buSzPct val="80000"/>
              <a:buFont typeface="Wingdings" pitchFamily="2" charset="2"/>
              <a:buChar char="v"/>
            </a:pPr>
            <a:r>
              <a:rPr lang="bg-BG" sz="1800" dirty="0">
                <a:effectLst/>
                <a:latin typeface="Arial" pitchFamily="34" charset="0"/>
              </a:rPr>
              <a:t>Ако пластината е предназначена за работа при висока температура </a:t>
            </a:r>
            <a:r>
              <a:rPr lang="bg-BG" sz="1800" dirty="0">
                <a:solidFill>
                  <a:srgbClr val="3333CC"/>
                </a:solidFill>
                <a:effectLst/>
                <a:latin typeface="Arial" pitchFamily="34" charset="0"/>
              </a:rPr>
              <a:t>и двата слоя да бъдат термоустойчиви</a:t>
            </a:r>
            <a:r>
              <a:rPr lang="bg-BG" sz="1800" dirty="0">
                <a:effectLst/>
                <a:latin typeface="Arial" pitchFamily="34" charset="0"/>
              </a:rPr>
              <a:t>;</a:t>
            </a:r>
          </a:p>
          <a:p>
            <a:pPr>
              <a:buClr>
                <a:srgbClr val="3333CC"/>
              </a:buClr>
              <a:buSzPct val="80000"/>
              <a:buFont typeface="Wingdings" pitchFamily="2" charset="2"/>
              <a:buChar char="v"/>
            </a:pPr>
            <a:r>
              <a:rPr lang="bg-BG" sz="1800" dirty="0">
                <a:effectLst/>
                <a:latin typeface="Arial" pitchFamily="34" charset="0"/>
              </a:rPr>
              <a:t>При избора на дебелините </a:t>
            </a:r>
            <a:r>
              <a:rPr lang="en-US" sz="1800" dirty="0">
                <a:effectLst/>
                <a:latin typeface="Arial" pitchFamily="34" charset="0"/>
              </a:rPr>
              <a:t>h</a:t>
            </a:r>
            <a:r>
              <a:rPr lang="en-US" sz="1800" baseline="-25000" dirty="0">
                <a:effectLst/>
                <a:latin typeface="Arial" pitchFamily="34" charset="0"/>
              </a:rPr>
              <a:t>1</a:t>
            </a:r>
            <a:r>
              <a:rPr lang="en-US" sz="1800" dirty="0">
                <a:effectLst/>
                <a:latin typeface="Arial" pitchFamily="34" charset="0"/>
              </a:rPr>
              <a:t> </a:t>
            </a:r>
            <a:r>
              <a:rPr lang="bg-BG" sz="1800" dirty="0">
                <a:effectLst/>
                <a:latin typeface="Arial" pitchFamily="34" charset="0"/>
              </a:rPr>
              <a:t>и</a:t>
            </a:r>
            <a:r>
              <a:rPr lang="en-US" sz="1800" dirty="0">
                <a:effectLst/>
                <a:latin typeface="Arial" pitchFamily="34" charset="0"/>
              </a:rPr>
              <a:t> h</a:t>
            </a:r>
            <a:r>
              <a:rPr lang="en-US" sz="1800" baseline="-25000" dirty="0">
                <a:effectLst/>
                <a:latin typeface="Arial" pitchFamily="34" charset="0"/>
              </a:rPr>
              <a:t>2</a:t>
            </a:r>
            <a:r>
              <a:rPr lang="bg-BG" sz="1800" baseline="-25000" dirty="0">
                <a:effectLst/>
                <a:latin typeface="Arial" pitchFamily="34" charset="0"/>
              </a:rPr>
              <a:t>  </a:t>
            </a:r>
            <a:r>
              <a:rPr lang="bg-BG" sz="1800" dirty="0">
                <a:solidFill>
                  <a:srgbClr val="3333CC"/>
                </a:solidFill>
                <a:effectLst/>
                <a:latin typeface="Arial" pitchFamily="34" charset="0"/>
              </a:rPr>
              <a:t>да бъде спазено условието</a:t>
            </a:r>
            <a:r>
              <a:rPr lang="bg-BG" sz="1800" dirty="0">
                <a:effectLst/>
                <a:latin typeface="Arial" pitchFamily="34" charset="0"/>
              </a:rPr>
              <a:t>:</a:t>
            </a:r>
          </a:p>
          <a:p>
            <a:pPr>
              <a:buClr>
                <a:srgbClr val="3333CC"/>
              </a:buClr>
              <a:buSzPct val="80000"/>
              <a:buFont typeface="Wingdings" pitchFamily="2" charset="2"/>
              <a:buChar char="Ø"/>
            </a:pPr>
            <a:endParaRPr lang="bg-BG" sz="1800" baseline="-25000" dirty="0">
              <a:effectLst/>
              <a:latin typeface="Arial" pitchFamily="34" charset="0"/>
            </a:endParaRPr>
          </a:p>
          <a:p>
            <a:pPr>
              <a:buClr>
                <a:srgbClr val="3333CC"/>
              </a:buClr>
              <a:buSzPct val="80000"/>
              <a:buNone/>
            </a:pPr>
            <a:r>
              <a:rPr lang="bg-BG" sz="1800" dirty="0">
                <a:effectLst/>
                <a:latin typeface="Arial" pitchFamily="34" charset="0"/>
              </a:rPr>
              <a:t>                         , където Е</a:t>
            </a:r>
            <a:r>
              <a:rPr lang="bg-BG" sz="1800" baseline="-25000" dirty="0">
                <a:effectLst/>
                <a:latin typeface="Arial" pitchFamily="34" charset="0"/>
              </a:rPr>
              <a:t>1</a:t>
            </a:r>
            <a:r>
              <a:rPr lang="bg-BG" sz="1800" dirty="0">
                <a:effectLst/>
                <a:latin typeface="Arial" pitchFamily="34" charset="0"/>
              </a:rPr>
              <a:t> и Е</a:t>
            </a:r>
            <a:r>
              <a:rPr lang="bg-BG" sz="1800" baseline="-25000" dirty="0">
                <a:effectLst/>
                <a:latin typeface="Arial" pitchFamily="34" charset="0"/>
              </a:rPr>
              <a:t>2 </a:t>
            </a:r>
            <a:r>
              <a:rPr lang="bg-BG" sz="1800" dirty="0">
                <a:effectLst/>
                <a:latin typeface="Arial" pitchFamily="34" charset="0"/>
              </a:rPr>
              <a:t>са модулите на линейна деформация на </a:t>
            </a:r>
          </a:p>
          <a:p>
            <a:pPr>
              <a:buClr>
                <a:srgbClr val="3333CC"/>
              </a:buClr>
              <a:buSzPct val="80000"/>
              <a:buNone/>
            </a:pPr>
            <a:r>
              <a:rPr lang="bg-BG" sz="1800" dirty="0">
                <a:effectLst/>
                <a:latin typeface="Arial" pitchFamily="34" charset="0"/>
              </a:rPr>
              <a:t>                           материалите на двата слоя.</a:t>
            </a:r>
          </a:p>
        </p:txBody>
      </p:sp>
      <p:pic>
        <p:nvPicPr>
          <p:cNvPr id="6" name="Picture 2"/>
          <p:cNvPicPr>
            <a:picLocks noChangeAspect="1" noChangeArrowheads="1"/>
          </p:cNvPicPr>
          <p:nvPr/>
        </p:nvPicPr>
        <p:blipFill>
          <a:blip r:embed="rId2"/>
          <a:srcRect/>
          <a:stretch>
            <a:fillRect/>
          </a:stretch>
        </p:blipFill>
        <p:spPr bwMode="auto">
          <a:xfrm>
            <a:off x="827584" y="5323440"/>
            <a:ext cx="1228719" cy="967827"/>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основни показатели</a:t>
            </a:r>
          </a:p>
        </p:txBody>
      </p:sp>
      <p:sp>
        <p:nvSpPr>
          <p:cNvPr id="3" name="Content Placeholder 2"/>
          <p:cNvSpPr>
            <a:spLocks noGrp="1"/>
          </p:cNvSpPr>
          <p:nvPr>
            <p:ph idx="1"/>
          </p:nvPr>
        </p:nvSpPr>
        <p:spPr>
          <a:xfrm>
            <a:off x="457200" y="1071546"/>
            <a:ext cx="8229600" cy="5024454"/>
          </a:xfrm>
        </p:spPr>
        <p:txBody>
          <a:bodyPr/>
          <a:lstStyle/>
          <a:p>
            <a:pPr>
              <a:buFont typeface="Wingdings" pitchFamily="2" charset="2"/>
              <a:buChar char="Ø"/>
            </a:pPr>
            <a:r>
              <a:rPr lang="bg-BG" sz="1800" dirty="0">
                <a:solidFill>
                  <a:srgbClr val="3333CC"/>
                </a:solidFill>
                <a:latin typeface="Arial" pitchFamily="34" charset="0"/>
                <a:cs typeface="Arial" pitchFamily="34" charset="0"/>
              </a:rPr>
              <a:t>Еластичните елементи</a:t>
            </a:r>
            <a:r>
              <a:rPr lang="bg-BG" sz="1800" dirty="0">
                <a:latin typeface="Arial" pitchFamily="34" charset="0"/>
                <a:cs typeface="Arial" pitchFamily="34" charset="0"/>
              </a:rPr>
              <a:t>, наричани още </a:t>
            </a:r>
            <a:r>
              <a:rPr lang="bg-BG" sz="1800" dirty="0">
                <a:solidFill>
                  <a:srgbClr val="3333CC"/>
                </a:solidFill>
                <a:latin typeface="Arial" pitchFamily="34" charset="0"/>
                <a:cs typeface="Arial" pitchFamily="34" charset="0"/>
              </a:rPr>
              <a:t>пружини</a:t>
            </a:r>
            <a:r>
              <a:rPr lang="bg-BG" sz="1800" dirty="0">
                <a:latin typeface="Arial" pitchFamily="34" charset="0"/>
                <a:cs typeface="Arial" pitchFamily="34" charset="0"/>
              </a:rPr>
              <a:t>, са голяма група елементи, при които еластичните деформации са </a:t>
            </a:r>
            <a:r>
              <a:rPr lang="bg-BG" sz="1800" dirty="0">
                <a:solidFill>
                  <a:srgbClr val="3333CC"/>
                </a:solidFill>
                <a:latin typeface="Arial" pitchFamily="34" charset="0"/>
                <a:cs typeface="Arial" pitchFamily="34" charset="0"/>
              </a:rPr>
              <a:t>полезни</a:t>
            </a:r>
            <a:r>
              <a:rPr lang="bg-BG" sz="1800" dirty="0">
                <a:latin typeface="Arial" pitchFamily="34" charset="0"/>
                <a:cs typeface="Arial" pitchFamily="34" charset="0"/>
              </a:rPr>
              <a:t> и имат значение за пряката работа на уредите и машините. Те имат разнообразна конструктивна форма и променят формата и размерите си под действието на външни сили.</a:t>
            </a:r>
          </a:p>
          <a:p>
            <a:endParaRPr lang="bg-BG" sz="1800" dirty="0">
              <a:latin typeface="Arial" pitchFamily="34" charset="0"/>
              <a:cs typeface="Arial" pitchFamily="34" charset="0"/>
            </a:endParaRPr>
          </a:p>
          <a:p>
            <a:pPr>
              <a:buFont typeface="Wingdings" pitchFamily="2" charset="2"/>
              <a:buChar char="Ø"/>
            </a:pPr>
            <a:r>
              <a:rPr lang="bg-BG" sz="1800" dirty="0">
                <a:solidFill>
                  <a:srgbClr val="3333CC"/>
                </a:solidFill>
                <a:latin typeface="Arial" pitchFamily="34" charset="0"/>
                <a:cs typeface="Arial" pitchFamily="34" charset="0"/>
              </a:rPr>
              <a:t>Положителни свойства на пружините:</a:t>
            </a:r>
          </a:p>
          <a:p>
            <a:pPr>
              <a:buNone/>
            </a:pPr>
            <a:endParaRPr lang="bg-BG" sz="1800" dirty="0">
              <a:latin typeface="Arial" pitchFamily="34" charset="0"/>
              <a:cs typeface="Arial" pitchFamily="34" charset="0"/>
            </a:endParaRPr>
          </a:p>
          <a:p>
            <a:pPr>
              <a:buFont typeface="Wingdings" pitchFamily="2" charset="2"/>
              <a:buChar char="v"/>
            </a:pPr>
            <a:r>
              <a:rPr lang="bg-BG" sz="1800" dirty="0">
                <a:latin typeface="Arial" pitchFamily="34" charset="0"/>
                <a:cs typeface="Arial" pitchFamily="34" charset="0"/>
              </a:rPr>
              <a:t>Леки са и заемат малко пространство;</a:t>
            </a:r>
          </a:p>
          <a:p>
            <a:pPr>
              <a:buFont typeface="Wingdings" pitchFamily="2" charset="2"/>
              <a:buChar char="v"/>
            </a:pPr>
            <a:r>
              <a:rPr lang="bg-BG" sz="1800" dirty="0">
                <a:latin typeface="Arial" pitchFamily="34" charset="0"/>
                <a:cs typeface="Arial" pitchFamily="34" charset="0"/>
              </a:rPr>
              <a:t>Дават възможност да се акумулира значително количество механична енергия;</a:t>
            </a:r>
          </a:p>
          <a:p>
            <a:pPr>
              <a:buFont typeface="Wingdings" pitchFamily="2" charset="2"/>
              <a:buChar char="v"/>
            </a:pPr>
            <a:r>
              <a:rPr lang="bg-BG" sz="1800" dirty="0">
                <a:latin typeface="Arial" pitchFamily="34" charset="0"/>
                <a:cs typeface="Arial" pitchFamily="34" charset="0"/>
              </a:rPr>
              <a:t>Силите и моментите, които създават не зависят от ориентацията им в пространството;</a:t>
            </a:r>
          </a:p>
          <a:p>
            <a:pPr>
              <a:buFont typeface="Wingdings" pitchFamily="2" charset="2"/>
              <a:buChar char="v"/>
            </a:pPr>
            <a:r>
              <a:rPr lang="bg-BG" sz="1800" dirty="0">
                <a:latin typeface="Arial" pitchFamily="34" charset="0"/>
                <a:cs typeface="Arial" pitchFamily="34" charset="0"/>
              </a:rPr>
              <a:t>Притежават висока якост и др.</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a:t>
            </a:fld>
            <a:endParaRPr lang="bg-BG"/>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285720" y="357166"/>
            <a:ext cx="8633722" cy="386153"/>
          </a:xfrm>
        </p:spPr>
        <p:txBody>
          <a:bodyPr/>
          <a:lstStyle/>
          <a:p>
            <a:pPr marL="109537" indent="0" algn="ctr">
              <a:buNone/>
            </a:pPr>
            <a:r>
              <a:rPr lang="bg-BG" sz="2200" dirty="0">
                <a:solidFill>
                  <a:srgbClr val="C00000"/>
                </a:solidFill>
                <a:effectLst/>
                <a:latin typeface="Arial" pitchFamily="34" charset="0"/>
                <a:cs typeface="Arial" pitchFamily="34" charset="0"/>
              </a:rPr>
              <a:t>Прави плоски пружини – пресмятане на биметални пластини</a:t>
            </a:r>
            <a:endParaRPr lang="bg-BG" sz="22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500034" y="1000108"/>
            <a:ext cx="8215370" cy="646331"/>
          </a:xfrm>
          <a:prstGeom prst="rect">
            <a:avLst/>
          </a:prstGeom>
        </p:spPr>
        <p:txBody>
          <a:bodyPr wrap="square">
            <a:spAutoFit/>
          </a:bodyPr>
          <a:lstStyle/>
          <a:p>
            <a:pPr algn="just"/>
            <a:r>
              <a:rPr lang="ru-RU" dirty="0"/>
              <a:t>Подбират се материалите на двата й слоя, след което се определят техните дебелини   и  деформация   или контактна сила.</a:t>
            </a:r>
            <a:endParaRPr lang="bg-BG" dirty="0"/>
          </a:p>
        </p:txBody>
      </p:sp>
      <p:sp>
        <p:nvSpPr>
          <p:cNvPr id="5" name="Rectangle 4"/>
          <p:cNvSpPr/>
          <p:nvPr/>
        </p:nvSpPr>
        <p:spPr>
          <a:xfrm>
            <a:off x="785786" y="1857364"/>
            <a:ext cx="7416824" cy="646331"/>
          </a:xfrm>
          <a:prstGeom prst="rect">
            <a:avLst/>
          </a:prstGeom>
        </p:spPr>
        <p:txBody>
          <a:bodyPr wrap="square">
            <a:spAutoFit/>
          </a:bodyPr>
          <a:lstStyle/>
          <a:p>
            <a:r>
              <a:rPr lang="ru-RU" dirty="0"/>
              <a:t>Пластината ще има най-голямо огъване, ако е спазено условието</a:t>
            </a:r>
            <a:endParaRPr lang="bg-BG" dirty="0"/>
          </a:p>
        </p:txBody>
      </p:sp>
      <mc:AlternateContent xmlns:mc="http://schemas.openxmlformats.org/markup-compatibility/2006" xmlns:a14="http://schemas.microsoft.com/office/drawing/2010/main">
        <mc:Choice Requires="a14">
          <p:sp>
            <p:nvSpPr>
              <p:cNvPr id="7" name="Rectangle 6"/>
              <p:cNvSpPr/>
              <p:nvPr/>
            </p:nvSpPr>
            <p:spPr>
              <a:xfrm>
                <a:off x="3165850" y="2401322"/>
                <a:ext cx="1758045" cy="1183529"/>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bg-BG" sz="2400" i="1" smtClean="0">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1</m:t>
                              </m:r>
                            </m:sub>
                          </m:sSub>
                        </m:num>
                        <m:den>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2</m:t>
                              </m:r>
                            </m:sub>
                          </m:sSub>
                        </m:den>
                      </m:f>
                      <m:r>
                        <a:rPr lang="bg-BG" sz="2400" i="0">
                          <a:latin typeface="Cambria Math"/>
                        </a:rPr>
                        <m:t>=</m:t>
                      </m:r>
                      <m:rad>
                        <m:radPr>
                          <m:ctrlPr>
                            <a:rPr lang="bg-BG" sz="2400" i="1">
                              <a:latin typeface="Cambria Math" panose="02040503050406030204" pitchFamily="18" charset="0"/>
                            </a:rPr>
                          </m:ctrlPr>
                        </m:radPr>
                        <m:deg/>
                        <m:e>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𝐸</m:t>
                                  </m:r>
                                </m:e>
                                <m:sub>
                                  <m:r>
                                    <a:rPr lang="bg-BG" sz="2400" i="0">
                                      <a:latin typeface="Cambria Math"/>
                                    </a:rPr>
                                    <m:t>2</m:t>
                                  </m:r>
                                </m:sub>
                              </m:sSub>
                            </m:num>
                            <m:den>
                              <m:sSub>
                                <m:sSubPr>
                                  <m:ctrlPr>
                                    <a:rPr lang="bg-BG" sz="2400" i="1">
                                      <a:latin typeface="Cambria Math" panose="02040503050406030204" pitchFamily="18" charset="0"/>
                                    </a:rPr>
                                  </m:ctrlPr>
                                </m:sSubPr>
                                <m:e>
                                  <m:r>
                                    <a:rPr lang="bg-BG" sz="2400" i="1">
                                      <a:latin typeface="Cambria Math"/>
                                    </a:rPr>
                                    <m:t>𝐸</m:t>
                                  </m:r>
                                </m:e>
                                <m:sub>
                                  <m:r>
                                    <a:rPr lang="bg-BG" sz="2400" i="0">
                                      <a:latin typeface="Cambria Math"/>
                                    </a:rPr>
                                    <m:t>1</m:t>
                                  </m:r>
                                </m:sub>
                              </m:sSub>
                            </m:den>
                          </m:f>
                        </m:e>
                      </m:rad>
                      <m:r>
                        <a:rPr lang="bg-BG" sz="2400" b="0" i="1" smtClean="0">
                          <a:latin typeface="Cambria Math"/>
                        </a:rPr>
                        <m:t>.</m:t>
                      </m:r>
                    </m:oMath>
                  </m:oMathPara>
                </a14:m>
                <a:endParaRPr lang="bg-BG" sz="2400" dirty="0"/>
              </a:p>
            </p:txBody>
          </p:sp>
        </mc:Choice>
        <mc:Fallback xmlns="">
          <p:sp>
            <p:nvSpPr>
              <p:cNvPr id="7" name="Rectangle 6"/>
              <p:cNvSpPr>
                <a:spLocks noRot="1" noChangeAspect="1" noMove="1" noResize="1" noEditPoints="1" noAdjustHandles="1" noChangeArrowheads="1" noChangeShapeType="1" noTextEdit="1"/>
              </p:cNvSpPr>
              <p:nvPr/>
            </p:nvSpPr>
            <p:spPr>
              <a:xfrm>
                <a:off x="3165850" y="2401322"/>
                <a:ext cx="1758045" cy="1183529"/>
              </a:xfrm>
              <a:prstGeom prst="rect">
                <a:avLst/>
              </a:prstGeom>
              <a:blipFill rotWithShape="1">
                <a:blip r:embed="rId2" cstate="print"/>
                <a:stretch>
                  <a:fillRect/>
                </a:stretch>
              </a:blipFill>
            </p:spPr>
            <p:txBody>
              <a:bodyPr/>
              <a:lstStyle/>
              <a:p>
                <a:r>
                  <a:rPr lang="bg-BG">
                    <a:noFill/>
                  </a:rPr>
                  <a:t> </a:t>
                </a:r>
              </a:p>
            </p:txBody>
          </p:sp>
        </mc:Fallback>
      </mc:AlternateContent>
      <p:sp>
        <p:nvSpPr>
          <p:cNvPr id="8" name="Rectangle 7"/>
          <p:cNvSpPr/>
          <p:nvPr/>
        </p:nvSpPr>
        <p:spPr>
          <a:xfrm>
            <a:off x="827584" y="3774923"/>
            <a:ext cx="7421447" cy="369332"/>
          </a:xfrm>
          <a:prstGeom prst="rect">
            <a:avLst/>
          </a:prstGeom>
        </p:spPr>
        <p:txBody>
          <a:bodyPr wrap="square">
            <a:spAutoFit/>
          </a:bodyPr>
          <a:lstStyle/>
          <a:p>
            <a:r>
              <a:rPr lang="ru-RU" dirty="0"/>
              <a:t>Деформацията   на свободния край на пружината е</a:t>
            </a:r>
            <a:endParaRPr lang="bg-BG" dirty="0"/>
          </a:p>
        </p:txBody>
      </p:sp>
      <mc:AlternateContent xmlns:mc="http://schemas.openxmlformats.org/markup-compatibility/2006" xmlns:a14="http://schemas.microsoft.com/office/drawing/2010/main">
        <mc:Choice Requires="a14">
          <p:sp>
            <p:nvSpPr>
              <p:cNvPr id="9" name="Rectangle 8"/>
              <p:cNvSpPr/>
              <p:nvPr/>
            </p:nvSpPr>
            <p:spPr>
              <a:xfrm>
                <a:off x="2904722" y="4172382"/>
                <a:ext cx="3271793" cy="78515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𝑓</m:t>
                      </m:r>
                      <m:r>
                        <a:rPr lang="bg-BG" sz="2400" i="0">
                          <a:latin typeface="Cambria Math"/>
                        </a:rPr>
                        <m:t>=0.75</m:t>
                      </m:r>
                      <m:r>
                        <m:rPr>
                          <m:nor/>
                        </m:rPr>
                        <a:rPr lang="bg-BG" sz="2400" i="1">
                          <a:latin typeface="Cambria Math"/>
                        </a:rPr>
                        <m:t> </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𝛼</m:t>
                              </m:r>
                            </m:e>
                            <m:sub>
                              <m:r>
                                <a:rPr lang="bg-BG" sz="2400" i="0">
                                  <a:latin typeface="Cambria Math"/>
                                </a:rPr>
                                <m:t>1</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𝛼</m:t>
                              </m:r>
                            </m:e>
                            <m:sub>
                              <m:r>
                                <a:rPr lang="bg-BG" sz="2400" i="0">
                                  <a:latin typeface="Cambria Math"/>
                                </a:rPr>
                                <m:t>2</m:t>
                              </m:r>
                            </m:sub>
                          </m:sSub>
                        </m:num>
                        <m:den>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1</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2</m:t>
                              </m:r>
                            </m:sub>
                          </m:sSub>
                        </m:den>
                      </m:f>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𝑙</m:t>
                          </m:r>
                        </m:e>
                        <m:sup>
                          <m:r>
                            <a:rPr lang="bg-BG" sz="2400" i="0">
                              <a:latin typeface="Cambria Math"/>
                            </a:rPr>
                            <m:t>2</m:t>
                          </m:r>
                        </m:sup>
                      </m:sSup>
                      <m:r>
                        <m:rPr>
                          <m:nor/>
                        </m:rPr>
                        <a:rPr lang="bg-BG" sz="2400" i="1">
                          <a:latin typeface="Cambria Math"/>
                        </a:rPr>
                        <m:t> </m:t>
                      </m:r>
                      <m:r>
                        <a:rPr lang="bg-BG" sz="2400" i="1">
                          <a:latin typeface="Cambria Math"/>
                        </a:rPr>
                        <m:t>𝛥</m:t>
                      </m:r>
                      <m:r>
                        <a:rPr lang="bg-BG" sz="2400" i="1">
                          <a:latin typeface="Cambria Math"/>
                        </a:rPr>
                        <m:t>𝑡</m:t>
                      </m:r>
                    </m:oMath>
                  </m:oMathPara>
                </a14:m>
                <a:endParaRPr lang="bg-BG" sz="2400" dirty="0"/>
              </a:p>
            </p:txBody>
          </p:sp>
        </mc:Choice>
        <mc:Fallback xmlns="">
          <p:sp>
            <p:nvSpPr>
              <p:cNvPr id="9" name="Rectangle 8"/>
              <p:cNvSpPr>
                <a:spLocks noRot="1" noChangeAspect="1" noMove="1" noResize="1" noEditPoints="1" noAdjustHandles="1" noChangeArrowheads="1" noChangeShapeType="1" noTextEdit="1"/>
              </p:cNvSpPr>
              <p:nvPr/>
            </p:nvSpPr>
            <p:spPr>
              <a:xfrm>
                <a:off x="2904722" y="4172382"/>
                <a:ext cx="3271793" cy="785151"/>
              </a:xfrm>
              <a:prstGeom prst="rect">
                <a:avLst/>
              </a:prstGeom>
              <a:blipFill rotWithShape="1">
                <a:blip r:embed="rId3" cstate="print"/>
                <a:stretch>
                  <a:fillRect/>
                </a:stretch>
              </a:blipFill>
            </p:spPr>
            <p:txBody>
              <a:bodyPr/>
              <a:lstStyle/>
              <a:p>
                <a:r>
                  <a:rPr lang="bg-BG">
                    <a:noFill/>
                  </a:rPr>
                  <a:t> </a:t>
                </a:r>
              </a:p>
            </p:txBody>
          </p:sp>
        </mc:Fallback>
      </mc:AlternateContent>
      <p:sp>
        <p:nvSpPr>
          <p:cNvPr id="10" name="Rectangle 9"/>
          <p:cNvSpPr/>
          <p:nvPr/>
        </p:nvSpPr>
        <p:spPr>
          <a:xfrm>
            <a:off x="827584" y="4983883"/>
            <a:ext cx="7488832" cy="646331"/>
          </a:xfrm>
          <a:prstGeom prst="rect">
            <a:avLst/>
          </a:prstGeom>
        </p:spPr>
        <p:txBody>
          <a:bodyPr wrap="square">
            <a:spAutoFit/>
          </a:bodyPr>
          <a:lstStyle/>
          <a:p>
            <a:r>
              <a:rPr lang="ru-RU" dirty="0"/>
              <a:t>Ако биметалната пластина трябва да създаде контактна сила   върху твърда опора, то</a:t>
            </a:r>
            <a:endParaRPr lang="bg-BG" dirty="0"/>
          </a:p>
        </p:txBody>
      </p:sp>
      <mc:AlternateContent xmlns:mc="http://schemas.openxmlformats.org/markup-compatibility/2006" xmlns:a14="http://schemas.microsoft.com/office/drawing/2010/main">
        <mc:Choice Requires="a14">
          <p:sp>
            <p:nvSpPr>
              <p:cNvPr id="11" name="Rectangle 10"/>
              <p:cNvSpPr/>
              <p:nvPr/>
            </p:nvSpPr>
            <p:spPr>
              <a:xfrm>
                <a:off x="3707904" y="5445224"/>
                <a:ext cx="3762825" cy="78374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𝐹</m:t>
                      </m:r>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𝐸</m:t>
                              </m:r>
                            </m:e>
                            <m:sub>
                              <m:r>
                                <a:rPr lang="bg-BG" sz="2400" i="0">
                                  <a:latin typeface="Cambria Math"/>
                                </a:rPr>
                                <m:t>1</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𝐸</m:t>
                              </m:r>
                            </m:e>
                            <m:sub>
                              <m:r>
                                <a:rPr lang="bg-BG" sz="2400" i="0">
                                  <a:latin typeface="Cambria Math"/>
                                </a:rPr>
                                <m:t>2</m:t>
                              </m:r>
                            </m:sub>
                          </m:sSub>
                        </m:num>
                        <m:den>
                          <m:r>
                            <a:rPr lang="bg-BG" sz="2400" i="0">
                              <a:latin typeface="Cambria Math"/>
                            </a:rPr>
                            <m:t>8</m:t>
                          </m:r>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𝑙</m:t>
                              </m:r>
                            </m:e>
                            <m:sup>
                              <m:r>
                                <a:rPr lang="bg-BG" sz="2400" i="0">
                                  <a:latin typeface="Cambria Math"/>
                                </a:rPr>
                                <m:t>3</m:t>
                              </m:r>
                            </m:sup>
                          </m:sSup>
                        </m:den>
                      </m:f>
                      <m:r>
                        <m:rPr>
                          <m:nor/>
                        </m:rPr>
                        <a:rPr lang="bg-BG" sz="2400" i="1">
                          <a:latin typeface="Cambria Math"/>
                        </a:rPr>
                        <m:t>​ </m:t>
                      </m:r>
                      <m:r>
                        <a:rPr lang="bg-BG" sz="2400" i="1">
                          <a:latin typeface="Cambria Math"/>
                        </a:rPr>
                        <m:t>𝑏</m:t>
                      </m:r>
                      <m:r>
                        <m:rPr>
                          <m:nor/>
                        </m:rPr>
                        <a:rPr lang="bg-BG" sz="2400" i="1">
                          <a:latin typeface="Cambria Math"/>
                        </a:rPr>
                        <m:t> </m:t>
                      </m:r>
                      <m:sSup>
                        <m:sSupPr>
                          <m:ctrlPr>
                            <a:rPr lang="bg-BG" sz="2400" i="1">
                              <a:latin typeface="Cambria Math" panose="02040503050406030204" pitchFamily="18" charset="0"/>
                            </a:rPr>
                          </m:ctrlPr>
                        </m:sSupPr>
                        <m:e>
                          <m:d>
                            <m:dPr>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1</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h</m:t>
                                  </m:r>
                                </m:e>
                                <m:sub>
                                  <m:r>
                                    <a:rPr lang="bg-BG" sz="2400" i="0">
                                      <a:latin typeface="Cambria Math"/>
                                    </a:rPr>
                                    <m:t>2</m:t>
                                  </m:r>
                                </m:sub>
                              </m:sSub>
                            </m:e>
                          </m:d>
                        </m:e>
                        <m:sup>
                          <m:r>
                            <a:rPr lang="bg-BG" sz="2400" i="0">
                              <a:latin typeface="Cambria Math"/>
                            </a:rPr>
                            <m:t>3</m:t>
                          </m:r>
                        </m:sup>
                      </m:sSup>
                      <m:r>
                        <a:rPr lang="bg-BG" sz="2400" i="1">
                          <a:latin typeface="Cambria Math"/>
                        </a:rPr>
                        <m:t>𝑓</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3707904" y="5445224"/>
                <a:ext cx="3762825" cy="783741"/>
              </a:xfrm>
              <a:prstGeom prst="rect">
                <a:avLst/>
              </a:prstGeom>
              <a:blipFill rotWithShape="1">
                <a:blip r:embed="rId4" cstate="print"/>
                <a:stretch>
                  <a:fillRect/>
                </a:stretch>
              </a:blipFill>
            </p:spPr>
            <p:txBody>
              <a:bodyPr/>
              <a:lstStyle/>
              <a:p>
                <a:r>
                  <a:rPr lang="bg-BG">
                    <a:noFill/>
                  </a:rPr>
                  <a:t> </a:t>
                </a:r>
              </a:p>
            </p:txBody>
          </p:sp>
        </mc:Fallback>
      </mc:AlternateContent>
    </p:spTree>
    <p:extLst>
      <p:ext uri="{BB962C8B-B14F-4D97-AF65-F5344CB8AC3E}">
        <p14:creationId xmlns:p14="http://schemas.microsoft.com/office/powerpoint/2010/main" val="689306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animBg="1"/>
      <p:bldP spid="10"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E62E-E708-4738-866A-5263B8E4471B}"/>
              </a:ext>
            </a:extLst>
          </p:cNvPr>
          <p:cNvSpPr>
            <a:spLocks noGrp="1"/>
          </p:cNvSpPr>
          <p:nvPr>
            <p:ph type="title"/>
          </p:nvPr>
        </p:nvSpPr>
        <p:spPr>
          <a:xfrm>
            <a:off x="251520" y="254435"/>
            <a:ext cx="8229600" cy="490066"/>
          </a:xfrm>
        </p:spPr>
        <p:txBody>
          <a:bodyPr/>
          <a:lstStyle/>
          <a:p>
            <a:r>
              <a:rPr lang="bg-BG" sz="2200" dirty="0">
                <a:solidFill>
                  <a:srgbClr val="C00000"/>
                </a:solidFill>
                <a:latin typeface="Arial" panose="020B0604020202020204" pitchFamily="34" charset="0"/>
                <a:cs typeface="Arial" panose="020B0604020202020204" pitchFamily="34" charset="0"/>
              </a:rPr>
              <a:t>Приложение на биметалните пластини</a:t>
            </a:r>
            <a:endParaRPr lang="en-US" sz="2200"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224E680-77F1-4357-B6DB-89982BEDF46D}"/>
              </a:ext>
            </a:extLst>
          </p:cNvPr>
          <p:cNvSpPr>
            <a:spLocks noGrp="1"/>
          </p:cNvSpPr>
          <p:nvPr>
            <p:ph idx="1"/>
          </p:nvPr>
        </p:nvSpPr>
        <p:spPr>
          <a:xfrm>
            <a:off x="469573" y="980728"/>
            <a:ext cx="8229600" cy="4435078"/>
          </a:xfrm>
        </p:spPr>
        <p:txBody>
          <a:bodyPr/>
          <a:lstStyle/>
          <a:p>
            <a:r>
              <a:rPr lang="ru-RU" sz="1600" b="0" i="0" dirty="0">
                <a:solidFill>
                  <a:srgbClr val="222222"/>
                </a:solidFill>
                <a:effectLst/>
                <a:latin typeface="Arial" panose="020B0604020202020204" pitchFamily="34" charset="0"/>
                <a:cs typeface="Arial" panose="020B0604020202020204" pitchFamily="34" charset="0"/>
              </a:rPr>
              <a:t>Обхватът на приложение на биметалните пластини е широк. Почти всички устройства, където е необходим контрол на температурата, са оборудвани с термостати, базирани на биметална основа. Това се дължи на конструктивната простота и надеждността на такива релейни системи. В нашата обичайна техника термостати </a:t>
            </a:r>
            <a:r>
              <a:rPr lang="ru-RU" sz="1600" dirty="0">
                <a:solidFill>
                  <a:srgbClr val="222222"/>
                </a:solidFill>
                <a:effectLst/>
                <a:latin typeface="Arial" panose="020B0604020202020204" pitchFamily="34" charset="0"/>
                <a:cs typeface="Arial" panose="020B0604020202020204" pitchFamily="34" charset="0"/>
              </a:rPr>
              <a:t>се използват в</a:t>
            </a:r>
            <a:r>
              <a:rPr lang="ru-RU" sz="1600" b="0" i="0" dirty="0">
                <a:solidFill>
                  <a:srgbClr val="222222"/>
                </a:solidFill>
                <a:effectLst/>
                <a:latin typeface="Arial" panose="020B0604020202020204" pitchFamily="34" charset="0"/>
                <a:cs typeface="Arial" panose="020B0604020202020204" pitchFamily="34" charset="0"/>
              </a:rPr>
              <a:t>:</a:t>
            </a:r>
          </a:p>
          <a:p>
            <a:pPr marL="0" indent="0">
              <a:buNone/>
            </a:pPr>
            <a:endParaRPr lang="ru-RU" sz="1600" b="0" i="0" dirty="0">
              <a:solidFill>
                <a:srgbClr val="22222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ru-RU" sz="1600" dirty="0">
                <a:solidFill>
                  <a:srgbClr val="000000"/>
                </a:solidFill>
                <a:effectLst/>
                <a:latin typeface="Arial" panose="020B0604020202020204" pitchFamily="34" charset="0"/>
                <a:cs typeface="Arial" panose="020B0604020202020204" pitchFamily="34" charset="0"/>
              </a:rPr>
              <a:t>Б</a:t>
            </a:r>
            <a:r>
              <a:rPr lang="ru-RU" sz="1600" b="0" i="0" dirty="0">
                <a:solidFill>
                  <a:srgbClr val="000000"/>
                </a:solidFill>
                <a:effectLst/>
                <a:latin typeface="Arial" panose="020B0604020202020204" pitchFamily="34" charset="0"/>
                <a:cs typeface="Arial" panose="020B0604020202020204" pitchFamily="34" charset="0"/>
              </a:rPr>
              <a:t>итови отоплителни уреди: печки, гладачни системи, котли, електрически чайници и др.</a:t>
            </a:r>
          </a:p>
          <a:p>
            <a:pPr algn="l">
              <a:buFont typeface="Arial" panose="020B0604020202020204" pitchFamily="34" charset="0"/>
              <a:buChar char="•"/>
            </a:pPr>
            <a:r>
              <a:rPr lang="ru-RU" sz="1600" b="0" i="0" dirty="0">
                <a:solidFill>
                  <a:srgbClr val="000000"/>
                </a:solidFill>
                <a:effectLst/>
                <a:latin typeface="Arial" panose="020B0604020202020204" pitchFamily="34" charset="0"/>
                <a:cs typeface="Arial" panose="020B0604020202020204" pitchFamily="34" charset="0"/>
              </a:rPr>
              <a:t>Отоплителни системи: електрически конвектори, газови и твърдо горивни котли с електроника.</a:t>
            </a:r>
          </a:p>
          <a:p>
            <a:pPr algn="l">
              <a:buFont typeface="Arial" panose="020B0604020202020204" pitchFamily="34" charset="0"/>
              <a:buChar char="•"/>
            </a:pPr>
            <a:r>
              <a:rPr lang="ru-RU" sz="1600" b="0" i="0" dirty="0">
                <a:solidFill>
                  <a:srgbClr val="000000"/>
                </a:solidFill>
                <a:effectLst/>
                <a:latin typeface="Arial" panose="020B0604020202020204" pitchFamily="34" charset="0"/>
                <a:cs typeface="Arial" panose="020B0604020202020204" pitchFamily="34" charset="0"/>
              </a:rPr>
              <a:t>При електрическо автоматично изключване.</a:t>
            </a:r>
          </a:p>
          <a:p>
            <a:pPr algn="l">
              <a:buFont typeface="Arial" panose="020B0604020202020204" pitchFamily="34" charset="0"/>
              <a:buChar char="•"/>
            </a:pPr>
            <a:r>
              <a:rPr lang="ru-RU" sz="1600" b="0" i="0">
                <a:solidFill>
                  <a:srgbClr val="000000"/>
                </a:solidFill>
                <a:effectLst/>
                <a:latin typeface="Arial" panose="020B0604020202020204" pitchFamily="34" charset="0"/>
                <a:cs typeface="Arial" panose="020B0604020202020204" pitchFamily="34" charset="0"/>
              </a:rPr>
              <a:t>Измервателни уреди.</a:t>
            </a:r>
            <a:endParaRPr lang="ru-RU" sz="16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ru-RU" sz="1600" dirty="0">
                <a:solidFill>
                  <a:srgbClr val="000000"/>
                </a:solidFill>
                <a:effectLst/>
                <a:latin typeface="Arial" panose="020B0604020202020204" pitchFamily="34" charset="0"/>
                <a:cs typeface="Arial" panose="020B0604020202020204" pitchFamily="34" charset="0"/>
              </a:rPr>
              <a:t>Т</a:t>
            </a:r>
            <a:r>
              <a:rPr lang="ru-RU" sz="1600" b="0" i="0" dirty="0">
                <a:solidFill>
                  <a:srgbClr val="000000"/>
                </a:solidFill>
                <a:effectLst/>
                <a:latin typeface="Arial" panose="020B0604020202020204" pitchFamily="34" charset="0"/>
                <a:cs typeface="Arial" panose="020B0604020202020204" pitchFamily="34" charset="0"/>
              </a:rPr>
              <a:t>ермични двигатели.</a:t>
            </a:r>
          </a:p>
          <a:p>
            <a:pPr algn="l">
              <a:buFont typeface="Arial" panose="020B0604020202020204" pitchFamily="34" charset="0"/>
              <a:buChar char="•"/>
            </a:pPr>
            <a:endParaRPr lang="ru-RU" sz="1600" b="0" i="0" dirty="0">
              <a:solidFill>
                <a:srgbClr val="000000"/>
              </a:solidFill>
              <a:effectLst/>
              <a:latin typeface="Arial" panose="020B0604020202020204" pitchFamily="34" charset="0"/>
              <a:cs typeface="Arial" panose="020B0604020202020204" pitchFamily="34" charset="0"/>
            </a:endParaRPr>
          </a:p>
          <a:p>
            <a:r>
              <a:rPr lang="ru-RU" sz="1600" b="0" i="0" dirty="0">
                <a:solidFill>
                  <a:srgbClr val="222222"/>
                </a:solidFill>
                <a:effectLst/>
                <a:latin typeface="Arial" panose="020B0604020202020204" pitchFamily="34" charset="0"/>
                <a:cs typeface="Arial" panose="020B0604020202020204" pitchFamily="34" charset="0"/>
              </a:rPr>
              <a:t>В промишлена технология, биметалните пластини са монтирани в термични релета, предназначени да предпазват мощни електрически уреди от претоварване с температура: трансформатори, електродвигатели, помпи и др.</a:t>
            </a:r>
            <a:endParaRPr lang="en-US" sz="1600"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59EF4AB-586A-4D47-8A4E-D8A9BE5546B3}"/>
              </a:ext>
            </a:extLst>
          </p:cNvPr>
          <p:cNvSpPr>
            <a:spLocks noGrp="1"/>
          </p:cNvSpPr>
          <p:nvPr>
            <p:ph type="sldNum" sz="quarter" idx="12"/>
          </p:nvPr>
        </p:nvSpPr>
        <p:spPr>
          <a:xfrm>
            <a:off x="6553200" y="6090394"/>
            <a:ext cx="2133600" cy="196026"/>
          </a:xfrm>
        </p:spPr>
        <p:txBody>
          <a:bodyPr/>
          <a:lstStyle/>
          <a:p>
            <a:fld id="{BFE999D1-F9A4-4778-B8C7-0170286633BE}" type="slidenum">
              <a:rPr lang="bg-BG" sz="1600" smtClean="0">
                <a:solidFill>
                  <a:srgbClr val="C00000"/>
                </a:solidFill>
                <a:latin typeface="Arial" panose="020B0604020202020204" pitchFamily="34" charset="0"/>
              </a:rPr>
              <a:pPr/>
              <a:t>21</a:t>
            </a:fld>
            <a:endParaRPr lang="bg-BG" sz="1600">
              <a:solidFill>
                <a:srgbClr val="C00000"/>
              </a:solidFill>
              <a:latin typeface="Arial" panose="020B0604020202020204" pitchFamily="34" charset="0"/>
            </a:endParaRPr>
          </a:p>
        </p:txBody>
      </p:sp>
    </p:spTree>
    <p:extLst>
      <p:ext uri="{BB962C8B-B14F-4D97-AF65-F5344CB8AC3E}">
        <p14:creationId xmlns:p14="http://schemas.microsoft.com/office/powerpoint/2010/main" val="4455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A3ECEB-B088-4693-BD75-56B3FE412021}"/>
              </a:ext>
            </a:extLst>
          </p:cNvPr>
          <p:cNvSpPr>
            <a:spLocks noGrp="1"/>
          </p:cNvSpPr>
          <p:nvPr>
            <p:ph type="sldNum" sz="quarter" idx="12"/>
          </p:nvPr>
        </p:nvSpPr>
        <p:spPr/>
        <p:txBody>
          <a:bodyPr/>
          <a:lstStyle/>
          <a:p>
            <a:fld id="{BFE999D1-F9A4-4778-B8C7-0170286633BE}" type="slidenum">
              <a:rPr lang="bg-BG" smtClean="0"/>
              <a:pPr/>
              <a:t>22</a:t>
            </a:fld>
            <a:endParaRPr lang="bg-BG"/>
          </a:p>
        </p:txBody>
      </p:sp>
      <p:pic>
        <p:nvPicPr>
          <p:cNvPr id="2050" name="Picture 2" descr="Термометър за прозорец с биметална пластина ø73мм  ">
            <a:extLst>
              <a:ext uri="{FF2B5EF4-FFF2-40B4-BE49-F238E27FC236}">
                <a16:creationId xmlns:a16="http://schemas.microsoft.com/office/drawing/2014/main" id="{BDD56FBF-3FAF-4016-B48B-0100EBFA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0"/>
            <a:ext cx="3744416" cy="3744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F32F76-C123-4C51-B81E-30A5EB46FE5A}"/>
              </a:ext>
            </a:extLst>
          </p:cNvPr>
          <p:cNvSpPr txBox="1"/>
          <p:nvPr/>
        </p:nvSpPr>
        <p:spPr>
          <a:xfrm>
            <a:off x="4572000" y="940051"/>
            <a:ext cx="4104456" cy="646331"/>
          </a:xfrm>
          <a:prstGeom prst="rect">
            <a:avLst/>
          </a:prstGeom>
          <a:noFill/>
        </p:spPr>
        <p:txBody>
          <a:bodyPr wrap="square" rtlCol="0">
            <a:spAutoFit/>
          </a:bodyPr>
          <a:lstStyle/>
          <a:p>
            <a:pPr algn="l"/>
            <a:r>
              <a:rPr lang="ru-RU" b="0" i="0" dirty="0">
                <a:solidFill>
                  <a:srgbClr val="212529"/>
                </a:solidFill>
                <a:effectLst/>
                <a:latin typeface="-apple-system"/>
              </a:rPr>
              <a:t>Термометър за прозорец с биметална пластина ø73мм</a:t>
            </a:r>
          </a:p>
        </p:txBody>
      </p:sp>
      <p:pic>
        <p:nvPicPr>
          <p:cNvPr id="7" name="Picture 6">
            <a:extLst>
              <a:ext uri="{FF2B5EF4-FFF2-40B4-BE49-F238E27FC236}">
                <a16:creationId xmlns:a16="http://schemas.microsoft.com/office/drawing/2014/main" id="{97701EC3-F766-4401-B7CA-B3933272D446}"/>
              </a:ext>
            </a:extLst>
          </p:cNvPr>
          <p:cNvPicPr>
            <a:picLocks noChangeAspect="1"/>
          </p:cNvPicPr>
          <p:nvPr/>
        </p:nvPicPr>
        <p:blipFill>
          <a:blip r:embed="rId3"/>
          <a:stretch>
            <a:fillRect/>
          </a:stretch>
        </p:blipFill>
        <p:spPr>
          <a:xfrm>
            <a:off x="4860032" y="2924944"/>
            <a:ext cx="3752359" cy="3452171"/>
          </a:xfrm>
          <a:prstGeom prst="rect">
            <a:avLst/>
          </a:prstGeom>
        </p:spPr>
      </p:pic>
      <p:sp>
        <p:nvSpPr>
          <p:cNvPr id="8" name="TextBox 7">
            <a:extLst>
              <a:ext uri="{FF2B5EF4-FFF2-40B4-BE49-F238E27FC236}">
                <a16:creationId xmlns:a16="http://schemas.microsoft.com/office/drawing/2014/main" id="{EAF0A01F-6109-48D1-A388-F802985B70A4}"/>
              </a:ext>
            </a:extLst>
          </p:cNvPr>
          <p:cNvSpPr txBox="1"/>
          <p:nvPr/>
        </p:nvSpPr>
        <p:spPr>
          <a:xfrm>
            <a:off x="504749" y="3212976"/>
            <a:ext cx="3744416" cy="3416320"/>
          </a:xfrm>
          <a:prstGeom prst="rect">
            <a:avLst/>
          </a:prstGeom>
          <a:noFill/>
        </p:spPr>
        <p:txBody>
          <a:bodyPr wrap="square" rtlCol="0">
            <a:spAutoFit/>
          </a:bodyPr>
          <a:lstStyle/>
          <a:p>
            <a:r>
              <a:rPr lang="ru-RU" i="1" dirty="0">
                <a:solidFill>
                  <a:srgbClr val="3333CC"/>
                </a:solidFill>
                <a:effectLst/>
                <a:latin typeface="Arial" panose="020B0604020202020204" pitchFamily="34" charset="0"/>
              </a:rPr>
              <a:t>Биметални термометри</a:t>
            </a:r>
            <a:r>
              <a:rPr lang="ru-RU" i="0" dirty="0">
                <a:solidFill>
                  <a:srgbClr val="4D4D57"/>
                </a:solidFill>
                <a:effectLst/>
                <a:latin typeface="Arial" panose="020B0604020202020204" pitchFamily="34" charset="0"/>
              </a:rPr>
              <a:t>: съдържат метална пластина съставена от два метала с различен температурен коефициент на разширение. Пластината е със спираловидна форма, която поради температурното изменение се завърта на ъгъл пропорционален на температурата.</a:t>
            </a:r>
          </a:p>
          <a:p>
            <a:endParaRPr lang="en-US" dirty="0"/>
          </a:p>
        </p:txBody>
      </p:sp>
    </p:spTree>
    <p:extLst>
      <p:ext uri="{BB962C8B-B14F-4D97-AF65-F5344CB8AC3E}">
        <p14:creationId xmlns:p14="http://schemas.microsoft.com/office/powerpoint/2010/main" val="3301890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0" y="142852"/>
            <a:ext cx="9144000" cy="505879"/>
          </a:xfrm>
        </p:spPr>
        <p:txBody>
          <a:bodyPr/>
          <a:lstStyle/>
          <a:p>
            <a:pPr marL="109537" indent="0" algn="ctr">
              <a:buNone/>
            </a:pPr>
            <a:r>
              <a:rPr lang="bg-BG" sz="2200" dirty="0">
                <a:solidFill>
                  <a:srgbClr val="C00000"/>
                </a:solidFill>
                <a:effectLst/>
                <a:latin typeface="Arial" pitchFamily="34" charset="0"/>
                <a:cs typeface="Arial" pitchFamily="34" charset="0"/>
              </a:rPr>
              <a:t>Пресмятане на спирални плоски пружини</a:t>
            </a:r>
            <a:endParaRPr lang="bg-BG" sz="22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357158" y="857232"/>
            <a:ext cx="8572560" cy="1200329"/>
          </a:xfrm>
          <a:prstGeom prst="rect">
            <a:avLst/>
          </a:prstGeom>
        </p:spPr>
        <p:txBody>
          <a:bodyPr wrap="square">
            <a:spAutoFit/>
          </a:bodyPr>
          <a:lstStyle/>
          <a:p>
            <a:pPr algn="just"/>
            <a:r>
              <a:rPr lang="ru-RU" dirty="0"/>
              <a:t>Спиралните пружини се оформят по крива, близка до Архимедова спирала. Използват се най-често за създаване на противодействащи или уравновесяващи моменти в различни уреди и машини, както и в пружинни двигатели - акумулатори на енергия.</a:t>
            </a:r>
            <a:endParaRPr lang="bg-BG" dirty="0"/>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3659" y="2555193"/>
            <a:ext cx="2524658" cy="284929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714744" y="2214554"/>
            <a:ext cx="1737976" cy="369332"/>
          </a:xfrm>
          <a:prstGeom prst="rect">
            <a:avLst/>
          </a:prstGeom>
        </p:spPr>
        <p:txBody>
          <a:bodyPr wrap="none">
            <a:spAutoFit/>
          </a:bodyPr>
          <a:lstStyle/>
          <a:p>
            <a:pPr>
              <a:buClr>
                <a:srgbClr val="3333CC"/>
              </a:buClr>
              <a:buSzPct val="80000"/>
              <a:buFont typeface="Wingdings" pitchFamily="2" charset="2"/>
              <a:buChar char="Ø"/>
            </a:pPr>
            <a:r>
              <a:rPr lang="bg-BG" dirty="0">
                <a:solidFill>
                  <a:srgbClr val="3333CC"/>
                </a:solidFill>
              </a:rPr>
              <a:t>  Пресмятане</a:t>
            </a:r>
          </a:p>
        </p:txBody>
      </p:sp>
      <p:sp>
        <p:nvSpPr>
          <p:cNvPr id="10" name="Rectangle 9"/>
          <p:cNvSpPr/>
          <p:nvPr/>
        </p:nvSpPr>
        <p:spPr>
          <a:xfrm>
            <a:off x="3500430" y="2643182"/>
            <a:ext cx="4896544" cy="1200329"/>
          </a:xfrm>
          <a:prstGeom prst="rect">
            <a:avLst/>
          </a:prstGeom>
        </p:spPr>
        <p:txBody>
          <a:bodyPr wrap="square">
            <a:spAutoFit/>
          </a:bodyPr>
          <a:lstStyle/>
          <a:p>
            <a:pPr algn="just"/>
            <a:r>
              <a:rPr lang="ru-RU" dirty="0"/>
              <a:t>При твърдо закрепени краища на пружината към корпуса и към вала пружината е подложена на чисто огъване.</a:t>
            </a:r>
            <a:endParaRPr lang="bg-BG" dirty="0"/>
          </a:p>
        </p:txBody>
      </p:sp>
      <mc:AlternateContent xmlns:mc="http://schemas.openxmlformats.org/markup-compatibility/2006" xmlns:a14="http://schemas.microsoft.com/office/drawing/2010/main">
        <mc:Choice Requires="a14">
          <p:sp>
            <p:nvSpPr>
              <p:cNvPr id="11" name="Rectangle 10"/>
              <p:cNvSpPr/>
              <p:nvPr/>
            </p:nvSpPr>
            <p:spPr>
              <a:xfrm>
                <a:off x="3538830" y="3979841"/>
                <a:ext cx="2261966" cy="78617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𝜎</m:t>
                      </m:r>
                      <m:r>
                        <a:rPr lang="bg-BG" sz="2400">
                          <a:latin typeface="Cambria Math"/>
                        </a:rPr>
                        <m:t>=</m:t>
                      </m:r>
                      <m:f>
                        <m:fPr>
                          <m:ctrlPr>
                            <a:rPr lang="bg-BG" sz="2400" i="1">
                              <a:latin typeface="Cambria Math" panose="02040503050406030204" pitchFamily="18" charset="0"/>
                            </a:rPr>
                          </m:ctrlPr>
                        </m:fPr>
                        <m:num>
                          <m:r>
                            <a:rPr lang="bg-BG" sz="2400">
                              <a:latin typeface="Cambria Math"/>
                            </a:rPr>
                            <m:t>6</m:t>
                          </m:r>
                          <m:r>
                            <m:rPr>
                              <m:nor/>
                            </m:rPr>
                            <a:rPr lang="bg-BG" sz="2400" i="1">
                              <a:latin typeface="Cambria Math"/>
                            </a:rPr>
                            <m:t> </m:t>
                          </m:r>
                          <m:r>
                            <a:rPr lang="bg-BG" sz="2400" i="1">
                              <a:latin typeface="Cambria Math"/>
                            </a:rPr>
                            <m:t>𝑀</m:t>
                          </m:r>
                        </m:num>
                        <m:den>
                          <m:r>
                            <a:rPr lang="bg-BG" sz="2400" i="1">
                              <a:latin typeface="Cambria Math"/>
                            </a:rPr>
                            <m:t>𝑏</m:t>
                          </m:r>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h</m:t>
                              </m:r>
                            </m:e>
                            <m:sup>
                              <m:r>
                                <a:rPr lang="bg-BG" sz="2400">
                                  <a:latin typeface="Cambria Math"/>
                                </a:rPr>
                                <m:t>2</m:t>
                              </m:r>
                            </m:sup>
                          </m:sSup>
                        </m:den>
                      </m:f>
                      <m:r>
                        <a:rPr lang="bg-BG" sz="2400">
                          <a:latin typeface="Cambria Math"/>
                        </a:rPr>
                        <m:t>≤</m:t>
                      </m:r>
                      <m:r>
                        <m:rPr>
                          <m:nor/>
                        </m:rPr>
                        <a:rPr lang="bg-BG" sz="2400" i="1">
                          <a:latin typeface="Cambria Math"/>
                        </a:rPr>
                        <m:t> </m:t>
                      </m:r>
                      <m:r>
                        <a:rPr lang="bg-BG" sz="2400">
                          <a:latin typeface="Cambria Math"/>
                        </a:rPr>
                        <m:t>[</m:t>
                      </m:r>
                      <m:r>
                        <a:rPr lang="bg-BG" sz="2400" i="1">
                          <a:latin typeface="Cambria Math"/>
                        </a:rPr>
                        <m:t>𝜎</m:t>
                      </m:r>
                      <m:r>
                        <a:rPr lang="en-US" sz="2400" i="1">
                          <a:latin typeface="Cambria Math"/>
                        </a:rPr>
                        <m:t>]</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3538830" y="3979841"/>
                <a:ext cx="2261966" cy="786177"/>
              </a:xfrm>
              <a:prstGeom prst="rect">
                <a:avLst/>
              </a:prstGeom>
              <a:blipFill rotWithShape="1">
                <a:blip r:embed="rId3"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103650" y="3913349"/>
                <a:ext cx="1628907" cy="852669"/>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𝑏</m:t>
                      </m:r>
                      <m:r>
                        <a:rPr lang="bg-BG" sz="2400" i="0">
                          <a:latin typeface="Cambria Math"/>
                        </a:rPr>
                        <m:t>=</m:t>
                      </m:r>
                      <m:f>
                        <m:fPr>
                          <m:ctrlPr>
                            <a:rPr lang="bg-BG" sz="2400" i="1">
                              <a:latin typeface="Cambria Math" panose="02040503050406030204" pitchFamily="18" charset="0"/>
                            </a:rPr>
                          </m:ctrlPr>
                        </m:fPr>
                        <m:num>
                          <m:r>
                            <a:rPr lang="bg-BG" sz="2400" i="0">
                              <a:latin typeface="Cambria Math"/>
                            </a:rPr>
                            <m:t>6</m:t>
                          </m:r>
                          <m:r>
                            <m:rPr>
                              <m:nor/>
                            </m:rPr>
                            <a:rPr lang="bg-BG" sz="2400" i="1">
                              <a:latin typeface="Cambria Math"/>
                            </a:rPr>
                            <m:t> </m:t>
                          </m:r>
                          <m:r>
                            <a:rPr lang="bg-BG" sz="2400" i="1">
                              <a:latin typeface="Cambria Math"/>
                            </a:rPr>
                            <m:t>𝑀</m:t>
                          </m:r>
                        </m:num>
                        <m:den>
                          <m:d>
                            <m:dPr>
                              <m:begChr m:val="["/>
                              <m:endChr m:val=""/>
                              <m:ctrlPr>
                                <a:rPr lang="bg-BG" sz="2400" i="1">
                                  <a:latin typeface="Cambria Math" panose="02040503050406030204" pitchFamily="18" charset="0"/>
                                </a:rPr>
                              </m:ctrlPr>
                            </m:dPr>
                            <m:e>
                              <m:r>
                                <a:rPr lang="bg-BG" sz="2400" i="1">
                                  <a:latin typeface="Cambria Math"/>
                                </a:rPr>
                                <m:t>𝜎</m:t>
                              </m:r>
                              <m:r>
                                <a:rPr lang="bg-BG" sz="2400" i="0">
                                  <a:latin typeface="Cambria Math"/>
                                </a:rPr>
                                <m:t>]</m:t>
                              </m:r>
                              <m:r>
                                <m:rPr>
                                  <m:nor/>
                                </m:rPr>
                                <a:rPr lang="bg-BG" sz="2400" i="1">
                                  <a:latin typeface="Cambria Math"/>
                                </a:rPr>
                                <m:t> </m:t>
                              </m:r>
                              <m:sSup>
                                <m:sSupPr>
                                  <m:ctrlPr>
                                    <a:rPr lang="bg-BG" sz="2400" i="1">
                                      <a:latin typeface="Cambria Math" panose="02040503050406030204" pitchFamily="18" charset="0"/>
                                    </a:rPr>
                                  </m:ctrlPr>
                                </m:sSupPr>
                                <m:e>
                                  <m:r>
                                    <a:rPr lang="bg-BG" sz="2400" i="1">
                                      <a:latin typeface="Cambria Math"/>
                                    </a:rPr>
                                    <m:t>h</m:t>
                                  </m:r>
                                </m:e>
                                <m:sup>
                                  <m:r>
                                    <a:rPr lang="bg-BG" sz="2400" i="0">
                                      <a:latin typeface="Cambria Math"/>
                                    </a:rPr>
                                    <m:t>2</m:t>
                                  </m:r>
                                </m:sup>
                              </m:sSup>
                            </m:e>
                          </m:d>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6103650" y="3913349"/>
                <a:ext cx="1628907" cy="852669"/>
              </a:xfrm>
              <a:prstGeom prst="rect">
                <a:avLst/>
              </a:prstGeom>
              <a:blipFill rotWithShape="1">
                <a:blip r:embed="rId4" cstate="print"/>
                <a:stretch>
                  <a:fillRect/>
                </a:stretch>
              </a:blipFill>
            </p:spPr>
            <p:txBody>
              <a:bodyPr/>
              <a:lstStyle/>
              <a:p>
                <a:r>
                  <a:rPr lang="bg-BG">
                    <a:noFill/>
                  </a:rPr>
                  <a:t> </a:t>
                </a:r>
              </a:p>
            </p:txBody>
          </p:sp>
        </mc:Fallback>
      </mc:AlternateContent>
      <p:sp>
        <p:nvSpPr>
          <p:cNvPr id="14" name="Rectangle 13"/>
          <p:cNvSpPr/>
          <p:nvPr/>
        </p:nvSpPr>
        <p:spPr>
          <a:xfrm>
            <a:off x="3403195" y="5000235"/>
            <a:ext cx="3833101" cy="369332"/>
          </a:xfrm>
          <a:prstGeom prst="rect">
            <a:avLst/>
          </a:prstGeom>
        </p:spPr>
        <p:txBody>
          <a:bodyPr wrap="none">
            <a:spAutoFit/>
          </a:bodyPr>
          <a:lstStyle/>
          <a:p>
            <a:r>
              <a:rPr lang="ru-RU" dirty="0"/>
              <a:t>Ъгълът на навиване на лентата </a:t>
            </a:r>
            <a:endParaRPr lang="bg-BG" dirty="0"/>
          </a:p>
        </p:txBody>
      </p:sp>
      <mc:AlternateContent xmlns:mc="http://schemas.openxmlformats.org/markup-compatibility/2006" xmlns:a14="http://schemas.microsoft.com/office/drawing/2010/main">
        <mc:Choice Requires="a14">
          <p:sp>
            <p:nvSpPr>
              <p:cNvPr id="20" name="Rectangle 19"/>
              <p:cNvSpPr/>
              <p:nvPr/>
            </p:nvSpPr>
            <p:spPr>
              <a:xfrm>
                <a:off x="7073716" y="4978819"/>
                <a:ext cx="1347164" cy="781496"/>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𝜃</m:t>
                      </m:r>
                      <m:r>
                        <a:rPr lang="bg-BG" sz="2400" i="0">
                          <a:latin typeface="Cambria Math"/>
                        </a:rPr>
                        <m:t>=</m:t>
                      </m:r>
                      <m:f>
                        <m:fPr>
                          <m:ctrlPr>
                            <a:rPr lang="bg-BG" sz="2400" i="1">
                              <a:latin typeface="Cambria Math" panose="02040503050406030204" pitchFamily="18" charset="0"/>
                            </a:rPr>
                          </m:ctrlPr>
                        </m:fPr>
                        <m:num>
                          <m:r>
                            <a:rPr lang="bg-BG" sz="2400" i="1">
                              <a:latin typeface="Cambria Math"/>
                            </a:rPr>
                            <m:t>𝑀</m:t>
                          </m:r>
                          <m:r>
                            <m:rPr>
                              <m:nor/>
                            </m:rPr>
                            <a:rPr lang="bg-BG" sz="2400" i="1">
                              <a:latin typeface="Cambria Math"/>
                            </a:rPr>
                            <m:t> </m:t>
                          </m:r>
                          <m:r>
                            <a:rPr lang="bg-BG" sz="2400" i="1">
                              <a:latin typeface="Cambria Math"/>
                            </a:rPr>
                            <m:t>𝐿</m:t>
                          </m:r>
                        </m:num>
                        <m:den>
                          <m:r>
                            <a:rPr lang="bg-BG" sz="2400" i="1">
                              <a:latin typeface="Cambria Math"/>
                            </a:rPr>
                            <m:t>𝐸</m:t>
                          </m:r>
                          <m:r>
                            <m:rPr>
                              <m:nor/>
                            </m:rPr>
                            <a:rPr lang="bg-BG" sz="2400" i="1">
                              <a:latin typeface="Cambria Math"/>
                            </a:rPr>
                            <m:t> </m:t>
                          </m:r>
                          <m:r>
                            <a:rPr lang="bg-BG" sz="2400" i="1">
                              <a:latin typeface="Cambria Math"/>
                            </a:rPr>
                            <m:t>𝐼</m:t>
                          </m:r>
                        </m:den>
                      </m:f>
                    </m:oMath>
                  </m:oMathPara>
                </a14:m>
                <a:endParaRPr lang="bg-BG" sz="2400" dirty="0"/>
              </a:p>
            </p:txBody>
          </p:sp>
        </mc:Choice>
        <mc:Fallback xmlns="">
          <p:sp>
            <p:nvSpPr>
              <p:cNvPr id="20" name="Rectangle 19"/>
              <p:cNvSpPr>
                <a:spLocks noRot="1" noChangeAspect="1" noMove="1" noResize="1" noEditPoints="1" noAdjustHandles="1" noChangeArrowheads="1" noChangeShapeType="1" noTextEdit="1"/>
              </p:cNvSpPr>
              <p:nvPr/>
            </p:nvSpPr>
            <p:spPr>
              <a:xfrm>
                <a:off x="7073716" y="4978819"/>
                <a:ext cx="1347164" cy="781496"/>
              </a:xfrm>
              <a:prstGeom prst="rect">
                <a:avLst/>
              </a:prstGeom>
              <a:blipFill rotWithShape="1">
                <a:blip r:embed="rId5" cstate="print"/>
                <a:stretch>
                  <a:fillRect/>
                </a:stretch>
              </a:blipFill>
            </p:spPr>
            <p:txBody>
              <a:bodyPr/>
              <a:lstStyle/>
              <a:p>
                <a:r>
                  <a:rPr lang="bg-BG">
                    <a:noFill/>
                  </a:rPr>
                  <a:t> </a:t>
                </a:r>
              </a:p>
            </p:txBody>
          </p:sp>
        </mc:Fallback>
      </mc:AlternateContent>
      <p:sp>
        <p:nvSpPr>
          <p:cNvPr id="22" name="Rectangle 21"/>
          <p:cNvSpPr/>
          <p:nvPr/>
        </p:nvSpPr>
        <p:spPr>
          <a:xfrm>
            <a:off x="971600" y="5929639"/>
            <a:ext cx="3058851" cy="369332"/>
          </a:xfrm>
          <a:prstGeom prst="rect">
            <a:avLst/>
          </a:prstGeom>
        </p:spPr>
        <p:txBody>
          <a:bodyPr wrap="none">
            <a:spAutoFit/>
          </a:bodyPr>
          <a:lstStyle/>
          <a:p>
            <a:r>
              <a:rPr lang="bg-BG" dirty="0"/>
              <a:t>Дължина на пружината </a:t>
            </a:r>
          </a:p>
        </p:txBody>
      </p:sp>
      <mc:AlternateContent xmlns:mc="http://schemas.openxmlformats.org/markup-compatibility/2006" xmlns:a14="http://schemas.microsoft.com/office/drawing/2010/main">
        <mc:Choice Requires="a14">
          <p:sp>
            <p:nvSpPr>
              <p:cNvPr id="24" name="Rectangle 23"/>
              <p:cNvSpPr/>
              <p:nvPr/>
            </p:nvSpPr>
            <p:spPr>
              <a:xfrm>
                <a:off x="3842510" y="5688419"/>
                <a:ext cx="2607380" cy="851772"/>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𝐿</m:t>
                      </m:r>
                      <m:r>
                        <a:rPr lang="bg-BG" sz="2400" i="0">
                          <a:latin typeface="Cambria Math"/>
                        </a:rPr>
                        <m:t>=</m:t>
                      </m:r>
                      <m:f>
                        <m:fPr>
                          <m:ctrlPr>
                            <a:rPr lang="bg-BG" sz="2400" i="1">
                              <a:latin typeface="Cambria Math" panose="02040503050406030204" pitchFamily="18" charset="0"/>
                            </a:rPr>
                          </m:ctrlPr>
                        </m:fPr>
                        <m:num>
                          <m:r>
                            <a:rPr lang="bg-BG" sz="2400" i="1">
                              <a:latin typeface="Cambria Math"/>
                            </a:rPr>
                            <m:t>𝐸</m:t>
                          </m:r>
                          <m:r>
                            <m:rPr>
                              <m:nor/>
                            </m:rPr>
                            <a:rPr lang="bg-BG" sz="2400" i="1">
                              <a:latin typeface="Cambria Math"/>
                            </a:rPr>
                            <m:t> </m:t>
                          </m:r>
                          <m:r>
                            <a:rPr lang="bg-BG" sz="2400" i="1">
                              <a:latin typeface="Cambria Math"/>
                            </a:rPr>
                            <m:t>𝐼</m:t>
                          </m:r>
                          <m:r>
                            <m:rPr>
                              <m:nor/>
                            </m:rPr>
                            <a:rPr lang="bg-BG" sz="2400" i="1">
                              <a:latin typeface="Cambria Math"/>
                            </a:rPr>
                            <m:t> </m:t>
                          </m:r>
                          <m:r>
                            <a:rPr lang="bg-BG" sz="2400" i="1">
                              <a:latin typeface="Cambria Math"/>
                            </a:rPr>
                            <m:t>𝜃</m:t>
                          </m:r>
                        </m:num>
                        <m:den>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min</m:t>
                              </m:r>
                            </m:sub>
                          </m:sSub>
                        </m:den>
                      </m:f>
                    </m:oMath>
                  </m:oMathPara>
                </a14:m>
                <a:endParaRPr lang="bg-BG" sz="2400" dirty="0"/>
              </a:p>
            </p:txBody>
          </p:sp>
        </mc:Choice>
        <mc:Fallback xmlns="">
          <p:sp>
            <p:nvSpPr>
              <p:cNvPr id="24" name="Rectangle 23"/>
              <p:cNvSpPr>
                <a:spLocks noRot="1" noChangeAspect="1" noMove="1" noResize="1" noEditPoints="1" noAdjustHandles="1" noChangeArrowheads="1" noChangeShapeType="1" noTextEdit="1"/>
              </p:cNvSpPr>
              <p:nvPr/>
            </p:nvSpPr>
            <p:spPr>
              <a:xfrm>
                <a:off x="3842510" y="5688419"/>
                <a:ext cx="2607380" cy="851772"/>
              </a:xfrm>
              <a:prstGeom prst="rect">
                <a:avLst/>
              </a:prstGeom>
              <a:blipFill>
                <a:blip r:embed="rId6"/>
                <a:stretch>
                  <a:fillRect/>
                </a:stretch>
              </a:blipFill>
            </p:spPr>
            <p:txBody>
              <a:bodyPr/>
              <a:lstStyle/>
              <a:p>
                <a:r>
                  <a:rPr lang="en-US">
                    <a:noFill/>
                  </a:rPr>
                  <a:t> </a:t>
                </a:r>
              </a:p>
            </p:txBody>
          </p:sp>
        </mc:Fallback>
      </mc:AlternateContent>
      <p:sp>
        <p:nvSpPr>
          <p:cNvPr id="2" name="Arrow: Right 1">
            <a:extLst>
              <a:ext uri="{FF2B5EF4-FFF2-40B4-BE49-F238E27FC236}">
                <a16:creationId xmlns:a16="http://schemas.microsoft.com/office/drawing/2014/main" id="{ADF93DC1-BD6B-4DE8-935C-C1CEB1F494BC}"/>
              </a:ext>
            </a:extLst>
          </p:cNvPr>
          <p:cNvSpPr/>
          <p:nvPr/>
        </p:nvSpPr>
        <p:spPr>
          <a:xfrm>
            <a:off x="191946" y="5980793"/>
            <a:ext cx="604147" cy="267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069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animBg="1"/>
      <p:bldP spid="12" grpId="0" animBg="1"/>
      <p:bldP spid="14" grpId="0"/>
      <p:bldP spid="20" grpId="0" animBg="1"/>
      <p:bldP spid="22"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85786" y="214290"/>
            <a:ext cx="7634481" cy="536910"/>
          </a:xfrm>
        </p:spPr>
        <p:txBody>
          <a:bodyPr/>
          <a:lstStyle/>
          <a:p>
            <a:pPr marL="109537" indent="0" algn="ctr">
              <a:buNone/>
            </a:pPr>
            <a:r>
              <a:rPr lang="bg-BG" sz="2200" dirty="0" err="1">
                <a:solidFill>
                  <a:srgbClr val="C00000"/>
                </a:solidFill>
                <a:effectLst/>
                <a:latin typeface="Arial" pitchFamily="34" charset="0"/>
                <a:cs typeface="Arial" pitchFamily="34" charset="0"/>
              </a:rPr>
              <a:t>Торсионни</a:t>
            </a:r>
            <a:r>
              <a:rPr lang="bg-BG" sz="2200" dirty="0">
                <a:solidFill>
                  <a:srgbClr val="C00000"/>
                </a:solidFill>
                <a:effectLst/>
                <a:latin typeface="Arial" pitchFamily="34" charset="0"/>
                <a:cs typeface="Arial" pitchFamily="34" charset="0"/>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785786" y="785794"/>
            <a:ext cx="7188186" cy="369332"/>
          </a:xfrm>
          <a:prstGeom prst="rect">
            <a:avLst/>
          </a:prstGeom>
        </p:spPr>
        <p:txBody>
          <a:bodyPr wrap="none">
            <a:spAutoFit/>
          </a:bodyPr>
          <a:lstStyle/>
          <a:p>
            <a:pPr>
              <a:buSzPct val="80000"/>
              <a:buFont typeface="Wingdings" pitchFamily="2" charset="2"/>
              <a:buChar char="Ø"/>
            </a:pPr>
            <a:r>
              <a:rPr lang="bg-BG" dirty="0">
                <a:solidFill>
                  <a:srgbClr val="C00000"/>
                </a:solidFill>
              </a:rPr>
              <a:t>  </a:t>
            </a:r>
            <a:r>
              <a:rPr lang="bg-BG" dirty="0" err="1">
                <a:solidFill>
                  <a:srgbClr val="C00000"/>
                </a:solidFill>
              </a:rPr>
              <a:t>Торсионни</a:t>
            </a:r>
            <a:r>
              <a:rPr lang="bg-BG" dirty="0">
                <a:solidFill>
                  <a:srgbClr val="C00000"/>
                </a:solidFill>
              </a:rPr>
              <a:t> пружини</a:t>
            </a:r>
            <a:r>
              <a:rPr lang="en-US" dirty="0">
                <a:solidFill>
                  <a:srgbClr val="C00000"/>
                </a:solidFill>
              </a:rPr>
              <a:t> </a:t>
            </a:r>
            <a:r>
              <a:rPr lang="en-US" dirty="0">
                <a:solidFill>
                  <a:srgbClr val="FF0000"/>
                </a:solidFill>
              </a:rPr>
              <a:t>- </a:t>
            </a:r>
            <a:r>
              <a:rPr lang="bg-BG" dirty="0"/>
              <a:t>прави пружини, работещи на усукване. </a:t>
            </a:r>
            <a:endParaRPr lang="bg-BG" dirty="0">
              <a:solidFill>
                <a:srgbClr val="FF0000"/>
              </a:solidFill>
            </a:endParaRPr>
          </a:p>
        </p:txBody>
      </p:sp>
      <p:pic>
        <p:nvPicPr>
          <p:cNvPr id="3" name="Picture 2"/>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2599" y="1311781"/>
            <a:ext cx="3707920" cy="1476816"/>
          </a:xfrm>
          <a:prstGeom prst="rect">
            <a:avLst/>
          </a:prstGeom>
          <a:solidFill>
            <a:schemeClr val="bg2"/>
          </a:solidFill>
        </p:spPr>
      </p:pic>
      <p:pic>
        <p:nvPicPr>
          <p:cNvPr id="4" name="Picture 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4823" y="1224711"/>
            <a:ext cx="3635896" cy="165095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116221" y="2894483"/>
                <a:ext cx="2438937" cy="51725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𝑐</m:t>
                              </m:r>
                            </m:sub>
                          </m:sSub>
                          <m:r>
                            <m:rPr>
                              <m:nor/>
                            </m:rPr>
                            <a:rPr lang="bg-BG" sz="2400" i="1">
                              <a:latin typeface="Cambria Math"/>
                            </a:rPr>
                            <m:t> </m:t>
                          </m:r>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𝜏</m:t>
                              </m:r>
                            </m:e>
                            <m:sub>
                              <m:r>
                                <a:rPr lang="bg-BG" sz="2400" i="1">
                                  <a:latin typeface="Cambria Math"/>
                                </a:rPr>
                                <m:t>𝑦𝑐</m:t>
                              </m:r>
                            </m:sub>
                          </m:sSub>
                        </m:e>
                      </m:d>
                    </m:oMath>
                  </m:oMathPara>
                </a14:m>
                <a:endParaRPr lang="bg-BG" sz="2400" dirty="0"/>
              </a:p>
            </p:txBody>
          </p:sp>
        </mc:Choice>
        <mc:Fallback xmlns="">
          <p:sp>
            <p:nvSpPr>
              <p:cNvPr id="5" name="Rectangle 4"/>
              <p:cNvSpPr>
                <a:spLocks noRot="1" noChangeAspect="1" noMove="1" noResize="1" noEditPoints="1" noAdjustHandles="1" noChangeArrowheads="1" noChangeShapeType="1" noTextEdit="1"/>
              </p:cNvSpPr>
              <p:nvPr/>
            </p:nvSpPr>
            <p:spPr>
              <a:xfrm>
                <a:off x="1116221" y="2894483"/>
                <a:ext cx="2438937" cy="517257"/>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16221" y="3608902"/>
                <a:ext cx="2123145"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𝑐</m:t>
                          </m:r>
                        </m:sub>
                      </m:sSub>
                      <m:r>
                        <a:rPr lang="bg-BG" sz="2400" i="0">
                          <a:latin typeface="Cambria Math"/>
                        </a:rPr>
                        <m:t>=</m:t>
                      </m:r>
                      <m:r>
                        <a:rPr lang="bg-BG" sz="2400" i="1">
                          <a:latin typeface="Cambria Math"/>
                        </a:rPr>
                        <m:t>𝜋</m:t>
                      </m:r>
                      <m:f>
                        <m:fPr>
                          <m:type m:val="lin"/>
                          <m:ctrlPr>
                            <a:rPr lang="bg-BG" sz="2400" i="1">
                              <a:latin typeface="Cambria Math" panose="02040503050406030204" pitchFamily="18" charset="0"/>
                            </a:rPr>
                          </m:ctrlPr>
                        </m:fPr>
                        <m:num>
                          <m:sSup>
                            <m:sSupPr>
                              <m:ctrlPr>
                                <a:rPr lang="bg-BG" sz="2400" i="1">
                                  <a:latin typeface="Cambria Math" panose="02040503050406030204" pitchFamily="18" charset="0"/>
                                </a:rPr>
                              </m:ctrlPr>
                            </m:sSupPr>
                            <m:e>
                              <m:r>
                                <a:rPr lang="bg-BG" sz="2400" i="1">
                                  <a:latin typeface="Cambria Math"/>
                                </a:rPr>
                                <m:t>𝑑</m:t>
                              </m:r>
                            </m:e>
                            <m:sup>
                              <m:r>
                                <a:rPr lang="bg-BG" sz="2400" i="0">
                                  <a:latin typeface="Cambria Math"/>
                                </a:rPr>
                                <m:t>3</m:t>
                              </m:r>
                            </m:sup>
                          </m:sSup>
                        </m:num>
                        <m:den>
                          <m:r>
                            <a:rPr lang="bg-BG" sz="2400" i="0">
                              <a:latin typeface="Cambria Math"/>
                            </a:rPr>
                            <m:t>16</m:t>
                          </m:r>
                        </m:den>
                      </m:f>
                    </m:oMath>
                  </m:oMathPara>
                </a14:m>
                <a:endParaRPr lang="bg-BG" sz="2400" dirty="0"/>
              </a:p>
            </p:txBody>
          </p:sp>
        </mc:Choice>
        <mc:Fallback xmlns="">
          <p:sp>
            <p:nvSpPr>
              <p:cNvPr id="7" name="Rectangle 6"/>
              <p:cNvSpPr>
                <a:spLocks noRot="1" noChangeAspect="1" noMove="1" noResize="1" noEditPoints="1" noAdjustHandles="1" noChangeArrowheads="1" noChangeShapeType="1" noTextEdit="1"/>
              </p:cNvSpPr>
              <p:nvPr/>
            </p:nvSpPr>
            <p:spPr>
              <a:xfrm>
                <a:off x="1116221" y="3608902"/>
                <a:ext cx="2123145" cy="461665"/>
              </a:xfrm>
              <a:prstGeom prst="rect">
                <a:avLst/>
              </a:prstGeom>
              <a:blipFill rotWithShape="1">
                <a:blip r:embed="rId5" cstate="print"/>
                <a:stretch>
                  <a:fillRect t="-128947" r="-22989"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127287" y="4293096"/>
                <a:ext cx="2217145" cy="85600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𝜑</m:t>
                          </m:r>
                        </m:e>
                        <m:sub>
                          <m:r>
                            <m:rPr>
                              <m:sty m:val="p"/>
                            </m:rPr>
                            <a:rPr lang="bg-BG" sz="2400" i="0">
                              <a:latin typeface="Cambria Math"/>
                            </a:rPr>
                            <m:t>max</m:t>
                          </m:r>
                        </m:sub>
                      </m:sSub>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max</m:t>
                              </m:r>
                            </m:sub>
                          </m:sSub>
                          <m:r>
                            <m:rPr>
                              <m:nor/>
                            </m:rPr>
                            <a:rPr lang="bg-BG" sz="2400" i="1">
                              <a:latin typeface="Cambria Math"/>
                            </a:rPr>
                            <m:t> </m:t>
                          </m:r>
                          <m:r>
                            <a:rPr lang="bg-BG" sz="2400" i="1">
                              <a:latin typeface="Cambria Math"/>
                            </a:rPr>
                            <m:t>𝑙</m:t>
                          </m:r>
                        </m:num>
                        <m:den>
                          <m:r>
                            <a:rPr lang="bg-BG" sz="2400" i="1">
                              <a:latin typeface="Cambria Math"/>
                            </a:rPr>
                            <m:t>𝐺</m:t>
                          </m:r>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𝐼</m:t>
                              </m:r>
                            </m:e>
                            <m:sub>
                              <m:r>
                                <a:rPr lang="bg-BG" sz="2400" i="1">
                                  <a:latin typeface="Cambria Math"/>
                                </a:rPr>
                                <m:t>𝑐</m:t>
                              </m:r>
                            </m:sub>
                          </m:sSub>
                        </m:den>
                      </m:f>
                    </m:oMath>
                  </m:oMathPara>
                </a14:m>
                <a:endParaRPr lang="bg-BG" sz="2400" dirty="0"/>
              </a:p>
            </p:txBody>
          </p:sp>
        </mc:Choice>
        <mc:Fallback xmlns="">
          <p:sp>
            <p:nvSpPr>
              <p:cNvPr id="10" name="Rectangle 9"/>
              <p:cNvSpPr>
                <a:spLocks noRot="1" noChangeAspect="1" noMove="1" noResize="1" noEditPoints="1" noAdjustHandles="1" noChangeArrowheads="1" noChangeShapeType="1" noTextEdit="1"/>
              </p:cNvSpPr>
              <p:nvPr/>
            </p:nvSpPr>
            <p:spPr>
              <a:xfrm>
                <a:off x="1127287" y="4293096"/>
                <a:ext cx="2217145" cy="856004"/>
              </a:xfrm>
              <a:prstGeom prst="rect">
                <a:avLst/>
              </a:prstGeom>
              <a:blipFill rotWithShape="1">
                <a:blip r:embed="rId6"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46443" y="5365124"/>
                <a:ext cx="3209533" cy="793743"/>
              </a:xfrm>
              <a:prstGeom prst="rect">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𝜑</m:t>
                          </m:r>
                        </m:e>
                        <m:sub>
                          <m:r>
                            <m:rPr>
                              <m:sty m:val="p"/>
                            </m:rPr>
                            <a:rPr lang="bg-BG" sz="2400">
                              <a:solidFill>
                                <a:prstClr val="black"/>
                              </a:solidFill>
                              <a:latin typeface="Cambria Math"/>
                            </a:rPr>
                            <m:t>max</m:t>
                          </m:r>
                        </m:sub>
                      </m:sSub>
                      <m:r>
                        <a:rPr lang="bg-BG" sz="2400">
                          <a:solidFill>
                            <a:prstClr val="black"/>
                          </a:solidFill>
                          <a:latin typeface="Cambria Math"/>
                        </a:rPr>
                        <m:t>=</m:t>
                      </m:r>
                      <m:f>
                        <m:fPr>
                          <m:ctrlPr>
                            <a:rPr lang="bg-BG" sz="2400" i="1">
                              <a:solidFill>
                                <a:prstClr val="black"/>
                              </a:solidFill>
                              <a:latin typeface="Cambria Math" panose="02040503050406030204" pitchFamily="18" charset="0"/>
                            </a:rPr>
                          </m:ctrlPr>
                        </m:fPr>
                        <m:num>
                          <m:r>
                            <a:rPr lang="bg-BG" sz="2400">
                              <a:solidFill>
                                <a:prstClr val="black"/>
                              </a:solidFill>
                              <a:latin typeface="Cambria Math"/>
                            </a:rPr>
                            <m:t>2</m:t>
                          </m:r>
                          <m:r>
                            <m:rPr>
                              <m:nor/>
                            </m:rPr>
                            <a:rPr lang="bg-BG" sz="2400" i="1">
                              <a:solidFill>
                                <a:prstClr val="black"/>
                              </a:solidFill>
                              <a:latin typeface="Cambria Math"/>
                            </a:rPr>
                            <m:t> </m:t>
                          </m:r>
                          <m:r>
                            <a:rPr lang="bg-BG" sz="2400" i="1">
                              <a:solidFill>
                                <a:prstClr val="black"/>
                              </a:solidFill>
                              <a:latin typeface="Cambria Math"/>
                            </a:rPr>
                            <m:t>𝑙</m:t>
                          </m:r>
                        </m:num>
                        <m:den>
                          <m:r>
                            <a:rPr lang="bg-BG" sz="2400" i="1">
                              <a:solidFill>
                                <a:prstClr val="black"/>
                              </a:solidFill>
                              <a:latin typeface="Cambria Math"/>
                            </a:rPr>
                            <m:t>𝐺</m:t>
                          </m:r>
                          <m:r>
                            <m:rPr>
                              <m:nor/>
                            </m:rPr>
                            <a:rPr lang="bg-BG" sz="2400" i="1">
                              <a:solidFill>
                                <a:prstClr val="black"/>
                              </a:solidFill>
                              <a:latin typeface="Cambria Math"/>
                            </a:rPr>
                            <m:t> </m:t>
                          </m:r>
                          <m:r>
                            <a:rPr lang="bg-BG" sz="2400" i="1">
                              <a:solidFill>
                                <a:prstClr val="black"/>
                              </a:solidFill>
                              <a:latin typeface="Cambria Math"/>
                            </a:rPr>
                            <m:t>𝑑</m:t>
                          </m:r>
                        </m:den>
                      </m:f>
                      <m:r>
                        <m:rPr>
                          <m:nor/>
                        </m:rPr>
                        <a:rPr lang="bg-BG" sz="2400" i="1">
                          <a:solidFill>
                            <a:prstClr val="black"/>
                          </a:solidFill>
                          <a:latin typeface="Cambria Math"/>
                        </a:rPr>
                        <m:t> </m:t>
                      </m:r>
                      <m:r>
                        <a:rPr lang="bg-BG" sz="2400">
                          <a:solidFill>
                            <a:prstClr val="black"/>
                          </a:solidFill>
                          <a:latin typeface="Cambria Math"/>
                        </a:rPr>
                        <m:t>[</m:t>
                      </m:r>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𝜏</m:t>
                          </m:r>
                        </m:e>
                        <m:sub>
                          <m:r>
                            <a:rPr lang="bg-BG" sz="2400" i="1">
                              <a:solidFill>
                                <a:prstClr val="black"/>
                              </a:solidFill>
                              <a:latin typeface="Cambria Math"/>
                            </a:rPr>
                            <m:t>𝑦𝑐</m:t>
                          </m:r>
                        </m:sub>
                      </m:sSub>
                      <m:r>
                        <a:rPr lang="en-US" sz="2400" i="1">
                          <a:solidFill>
                            <a:prstClr val="black"/>
                          </a:solidFill>
                          <a:latin typeface="Cambria Math"/>
                        </a:rPr>
                        <m:t>]</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146443" y="5365124"/>
                <a:ext cx="3209533" cy="793743"/>
              </a:xfrm>
              <a:prstGeom prst="rect">
                <a:avLst/>
              </a:prstGeom>
              <a:blipFill rotWithShape="1">
                <a:blip r:embed="rId7"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074052" y="3610611"/>
                <a:ext cx="2196692"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𝑐</m:t>
                          </m:r>
                        </m:sub>
                      </m:sSub>
                      <m:r>
                        <a:rPr lang="bg-BG" sz="2400" i="0">
                          <a:latin typeface="Cambria Math"/>
                        </a:rPr>
                        <m:t>=2</m:t>
                      </m:r>
                      <m:r>
                        <m:rPr>
                          <m:nor/>
                        </m:rPr>
                        <a:rPr lang="bg-BG" sz="2400" i="1">
                          <a:latin typeface="Cambria Math"/>
                        </a:rPr>
                        <m:t> </m:t>
                      </m:r>
                      <m:r>
                        <a:rPr lang="bg-BG" sz="2400" i="1">
                          <a:latin typeface="Cambria Math"/>
                        </a:rPr>
                        <m:t>h</m:t>
                      </m:r>
                      <m:r>
                        <m:rPr>
                          <m:nor/>
                        </m:rPr>
                        <a:rPr lang="bg-BG" sz="2400" i="1">
                          <a:latin typeface="Cambria Math"/>
                        </a:rPr>
                        <m:t> </m:t>
                      </m:r>
                      <m:f>
                        <m:fPr>
                          <m:type m:val="lin"/>
                          <m:ctrlPr>
                            <a:rPr lang="bg-BG" sz="2400" i="1">
                              <a:latin typeface="Cambria Math" panose="02040503050406030204" pitchFamily="18" charset="0"/>
                            </a:rPr>
                          </m:ctrlPr>
                        </m:fPr>
                        <m:num>
                          <m:sSup>
                            <m:sSupPr>
                              <m:ctrlPr>
                                <a:rPr lang="bg-BG" sz="2400" i="1">
                                  <a:latin typeface="Cambria Math" panose="02040503050406030204" pitchFamily="18" charset="0"/>
                                </a:rPr>
                              </m:ctrlPr>
                            </m:sSupPr>
                            <m:e>
                              <m:r>
                                <a:rPr lang="bg-BG" sz="2400" i="1">
                                  <a:latin typeface="Cambria Math"/>
                                </a:rPr>
                                <m:t>𝑏</m:t>
                              </m:r>
                            </m:e>
                            <m:sup>
                              <m:r>
                                <a:rPr lang="bg-BG" sz="2400" i="0">
                                  <a:latin typeface="Cambria Math"/>
                                </a:rPr>
                                <m:t>2</m:t>
                              </m:r>
                            </m:sup>
                          </m:sSup>
                        </m:num>
                        <m:den>
                          <m:r>
                            <a:rPr lang="bg-BG" sz="2400" i="0">
                              <a:latin typeface="Cambria Math"/>
                            </a:rPr>
                            <m:t>9</m:t>
                          </m:r>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5074052" y="3610611"/>
                <a:ext cx="2196692" cy="461665"/>
              </a:xfrm>
              <a:prstGeom prst="rect">
                <a:avLst/>
              </a:prstGeom>
              <a:blipFill rotWithShape="1">
                <a:blip r:embed="rId8" cstate="print"/>
                <a:stretch>
                  <a:fillRect t="-128947" r="-29363"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83473" y="2914136"/>
                <a:ext cx="2438937" cy="51725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bg-BG" sz="2400" i="1">
                              <a:latin typeface="Cambria Math" panose="02040503050406030204" pitchFamily="18" charset="0"/>
                            </a:rPr>
                          </m:ctrlPr>
                        </m:dPr>
                        <m:e>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𝑐</m:t>
                              </m:r>
                            </m:sub>
                          </m:sSub>
                          <m:r>
                            <m:rPr>
                              <m:nor/>
                            </m:rPr>
                            <a:rPr lang="bg-BG" sz="2400" i="1">
                              <a:latin typeface="Cambria Math"/>
                            </a:rPr>
                            <m:t> </m:t>
                          </m:r>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𝜏</m:t>
                              </m:r>
                            </m:e>
                            <m:sub>
                              <m:r>
                                <a:rPr lang="bg-BG" sz="2400" i="1">
                                  <a:latin typeface="Cambria Math"/>
                                </a:rPr>
                                <m:t>𝑦𝑐</m:t>
                              </m:r>
                            </m:sub>
                          </m:sSub>
                        </m:e>
                      </m:d>
                    </m:oMath>
                  </m:oMathPara>
                </a14:m>
                <a:endParaRPr lang="bg-BG"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83473" y="2914136"/>
                <a:ext cx="2438937" cy="517257"/>
              </a:xfrm>
              <a:prstGeom prst="rect">
                <a:avLst/>
              </a:prstGeom>
              <a:blipFill rotWithShape="1">
                <a:blip r:embed="rId9"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833574" y="5474962"/>
                <a:ext cx="3498394" cy="683905"/>
              </a:xfrm>
              <a:prstGeom prst="rect">
                <a:avLst/>
              </a:prstGeom>
              <a:solidFill>
                <a:schemeClr val="bg2"/>
              </a:solidFill>
            </p:spPr>
            <p:txBody>
              <a:bodyPr wrap="none">
                <a:spAutoFit/>
              </a:bodyPr>
              <a:lstStyle/>
              <a:p>
                <a14:m>
                  <m:oMath xmlns:m="http://schemas.openxmlformats.org/officeDocument/2006/math">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𝜑</m:t>
                        </m:r>
                      </m:e>
                      <m:sub>
                        <m:r>
                          <m:rPr>
                            <m:sty m:val="p"/>
                          </m:rPr>
                          <a:rPr lang="bg-BG" sz="2400">
                            <a:solidFill>
                              <a:prstClr val="black"/>
                            </a:solidFill>
                            <a:latin typeface="Cambria Math"/>
                          </a:rPr>
                          <m:t>max</m:t>
                        </m:r>
                      </m:sub>
                    </m:sSub>
                    <m:r>
                      <a:rPr lang="bg-BG" sz="2400">
                        <a:solidFill>
                          <a:prstClr val="black"/>
                        </a:solidFill>
                        <a:latin typeface="Cambria Math"/>
                      </a:rPr>
                      <m:t>≈0.8</m:t>
                    </m:r>
                    <m:f>
                      <m:fPr>
                        <m:ctrlPr>
                          <a:rPr lang="bg-BG" sz="2400" i="1">
                            <a:solidFill>
                              <a:prstClr val="black"/>
                            </a:solidFill>
                            <a:latin typeface="Cambria Math" panose="02040503050406030204" pitchFamily="18" charset="0"/>
                          </a:rPr>
                        </m:ctrlPr>
                      </m:fPr>
                      <m:num>
                        <m:d>
                          <m:dPr>
                            <m:endChr m:val=""/>
                            <m:ctrlPr>
                              <a:rPr lang="bg-BG" sz="2400" i="1">
                                <a:solidFill>
                                  <a:prstClr val="black"/>
                                </a:solidFill>
                                <a:latin typeface="Cambria Math" panose="02040503050406030204" pitchFamily="18" charset="0"/>
                              </a:rPr>
                            </m:ctrlPr>
                          </m:dPr>
                          <m:e>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𝑏</m:t>
                                </m:r>
                              </m:e>
                              <m:sup>
                                <m:r>
                                  <a:rPr lang="bg-BG" sz="2400">
                                    <a:solidFill>
                                      <a:prstClr val="black"/>
                                    </a:solidFill>
                                    <a:latin typeface="Cambria Math"/>
                                  </a:rPr>
                                  <m:t>2</m:t>
                                </m:r>
                              </m:sup>
                            </m:sSup>
                            <m:r>
                              <m:rPr>
                                <m:nor/>
                              </m:rPr>
                              <a:rPr lang="bg-BG" sz="2400" i="1">
                                <a:solidFill>
                                  <a:prstClr val="black"/>
                                </a:solidFill>
                                <a:latin typeface="Cambria Math"/>
                              </a:rPr>
                              <m:t> </m:t>
                            </m:r>
                            <m:r>
                              <a:rPr lang="bg-BG" sz="2400">
                                <a:solidFill>
                                  <a:prstClr val="black"/>
                                </a:solidFill>
                                <a:latin typeface="Cambria Math"/>
                              </a:rPr>
                              <m:t>+</m:t>
                            </m:r>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h</m:t>
                                </m:r>
                              </m:e>
                              <m:sup>
                                <m:r>
                                  <a:rPr lang="bg-BG" sz="2400">
                                    <a:solidFill>
                                      <a:prstClr val="black"/>
                                    </a:solidFill>
                                    <a:latin typeface="Cambria Math"/>
                                  </a:rPr>
                                  <m:t>2</m:t>
                                </m:r>
                              </m:sup>
                            </m:sSup>
                            <m:r>
                              <a:rPr lang="bg-BG" sz="2400">
                                <a:solidFill>
                                  <a:prstClr val="black"/>
                                </a:solidFill>
                                <a:latin typeface="Cambria Math"/>
                              </a:rPr>
                              <m:t>)</m:t>
                            </m:r>
                            <m:r>
                              <m:rPr>
                                <m:nor/>
                              </m:rPr>
                              <a:rPr lang="bg-BG" sz="2400" i="1">
                                <a:solidFill>
                                  <a:prstClr val="black"/>
                                </a:solidFill>
                                <a:latin typeface="Cambria Math"/>
                              </a:rPr>
                              <m:t> </m:t>
                            </m:r>
                            <m:r>
                              <a:rPr lang="bg-BG" sz="2400" i="1">
                                <a:solidFill>
                                  <a:prstClr val="black"/>
                                </a:solidFill>
                                <a:latin typeface="Cambria Math"/>
                              </a:rPr>
                              <m:t>𝑙</m:t>
                            </m:r>
                          </m:e>
                        </m:d>
                      </m:num>
                      <m:den>
                        <m:r>
                          <a:rPr lang="bg-BG" sz="2400" i="1">
                            <a:solidFill>
                              <a:prstClr val="black"/>
                            </a:solidFill>
                            <a:latin typeface="Cambria Math"/>
                          </a:rPr>
                          <m:t>𝑏</m:t>
                        </m:r>
                        <m:r>
                          <m:rPr>
                            <m:nor/>
                          </m:rPr>
                          <a:rPr lang="bg-BG" sz="2400" i="1">
                            <a:solidFill>
                              <a:prstClr val="black"/>
                            </a:solidFill>
                            <a:latin typeface="Cambria Math"/>
                          </a:rPr>
                          <m:t> </m:t>
                        </m:r>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h</m:t>
                            </m:r>
                          </m:e>
                          <m:sup>
                            <m:r>
                              <a:rPr lang="bg-BG" sz="2400">
                                <a:solidFill>
                                  <a:prstClr val="black"/>
                                </a:solidFill>
                                <a:latin typeface="Cambria Math"/>
                              </a:rPr>
                              <m:t>2</m:t>
                            </m:r>
                          </m:sup>
                        </m:sSup>
                        <m:r>
                          <m:rPr>
                            <m:nor/>
                          </m:rPr>
                          <a:rPr lang="bg-BG" sz="2400" i="1">
                            <a:solidFill>
                              <a:prstClr val="black"/>
                            </a:solidFill>
                            <a:latin typeface="Cambria Math"/>
                          </a:rPr>
                          <m:t> </m:t>
                        </m:r>
                        <m:r>
                          <a:rPr lang="bg-BG" sz="2400" i="1">
                            <a:solidFill>
                              <a:prstClr val="black"/>
                            </a:solidFill>
                            <a:latin typeface="Cambria Math"/>
                          </a:rPr>
                          <m:t>𝐺</m:t>
                        </m:r>
                      </m:den>
                    </m:f>
                    <m:r>
                      <m:rPr>
                        <m:nor/>
                      </m:rPr>
                      <a:rPr lang="bg-BG" sz="2400" i="1">
                        <a:solidFill>
                          <a:prstClr val="black"/>
                        </a:solidFill>
                        <a:latin typeface="Cambria Math"/>
                      </a:rPr>
                      <m:t> </m:t>
                    </m:r>
                    <m:r>
                      <a:rPr lang="bg-BG" sz="2400">
                        <a:solidFill>
                          <a:prstClr val="black"/>
                        </a:solidFill>
                        <a:latin typeface="Cambria Math"/>
                      </a:rPr>
                      <m:t>[</m:t>
                    </m:r>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𝜏</m:t>
                        </m:r>
                      </m:e>
                      <m:sub>
                        <m:r>
                          <a:rPr lang="bg-BG" sz="2400" i="1">
                            <a:solidFill>
                              <a:prstClr val="black"/>
                            </a:solidFill>
                            <a:latin typeface="Cambria Math"/>
                          </a:rPr>
                          <m:t>𝑦𝑐</m:t>
                        </m:r>
                      </m:sub>
                    </m:sSub>
                  </m:oMath>
                </a14:m>
                <a:r>
                  <a:rPr lang="en-US" sz="2400" dirty="0"/>
                  <a:t>]</a:t>
                </a:r>
                <a:endParaRPr lang="bg-BG" sz="2400" dirty="0"/>
              </a:p>
            </p:txBody>
          </p:sp>
        </mc:Choice>
        <mc:Fallback xmlns="">
          <p:sp>
            <p:nvSpPr>
              <p:cNvPr id="14" name="Rectangle 13"/>
              <p:cNvSpPr>
                <a:spLocks noRot="1" noChangeAspect="1" noMove="1" noResize="1" noEditPoints="1" noAdjustHandles="1" noChangeArrowheads="1" noChangeShapeType="1" noTextEdit="1"/>
              </p:cNvSpPr>
              <p:nvPr/>
            </p:nvSpPr>
            <p:spPr>
              <a:xfrm>
                <a:off x="4833574" y="5474962"/>
                <a:ext cx="3498394" cy="683905"/>
              </a:xfrm>
              <a:prstGeom prst="rect">
                <a:avLst/>
              </a:prstGeom>
              <a:blipFill rotWithShape="1">
                <a:blip r:embed="rId10" cstate="print"/>
                <a:stretch>
                  <a:fillRect r="-1568" b="-12500"/>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116221" y="5365124"/>
                <a:ext cx="1545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panose="02040503050406030204" pitchFamily="18" charset="0"/>
                            </a:rPr>
                          </m:ctrlPr>
                        </m:sSubPr>
                        <m:e>
                          <m:r>
                            <a:rPr lang="bg-BG" i="1">
                              <a:latin typeface="Cambria Math"/>
                            </a:rPr>
                            <m:t>𝐼</m:t>
                          </m:r>
                        </m:e>
                        <m:sub>
                          <m:r>
                            <a:rPr lang="bg-BG" i="1">
                              <a:latin typeface="Cambria Math"/>
                            </a:rPr>
                            <m:t>𝑐</m:t>
                          </m:r>
                        </m:sub>
                      </m:sSub>
                      <m:r>
                        <a:rPr lang="bg-BG" i="0">
                          <a:latin typeface="Cambria Math"/>
                        </a:rPr>
                        <m:t>=</m:t>
                      </m:r>
                      <m:r>
                        <a:rPr lang="bg-BG" i="1">
                          <a:latin typeface="Cambria Math"/>
                        </a:rPr>
                        <m:t>𝜋</m:t>
                      </m:r>
                      <m:f>
                        <m:fPr>
                          <m:type m:val="lin"/>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bg-BG" i="1">
                                  <a:latin typeface="Cambria Math"/>
                                </a:rPr>
                                <m:t>𝑑</m:t>
                              </m:r>
                            </m:e>
                            <m:sup>
                              <m:r>
                                <a:rPr lang="bg-BG" i="0">
                                  <a:latin typeface="Cambria Math"/>
                                </a:rPr>
                                <m:t>4</m:t>
                              </m:r>
                            </m:sup>
                          </m:sSup>
                        </m:num>
                        <m:den>
                          <m:r>
                            <a:rPr lang="bg-BG" i="0">
                              <a:latin typeface="Cambria Math"/>
                            </a:rPr>
                            <m:t>32</m:t>
                          </m:r>
                        </m:den>
                      </m:f>
                    </m:oMath>
                  </m:oMathPara>
                </a14:m>
                <a:endParaRPr lang="bg-BG" dirty="0"/>
              </a:p>
            </p:txBody>
          </p:sp>
        </mc:Choice>
        <mc:Fallback xmlns="">
          <p:sp>
            <p:nvSpPr>
              <p:cNvPr id="16" name="Rectangle 15"/>
              <p:cNvSpPr>
                <a:spLocks noRot="1" noChangeAspect="1" noMove="1" noResize="1" noEditPoints="1" noAdjustHandles="1" noChangeArrowheads="1" noChangeShapeType="1" noTextEdit="1"/>
              </p:cNvSpPr>
              <p:nvPr/>
            </p:nvSpPr>
            <p:spPr>
              <a:xfrm>
                <a:off x="1116221" y="5365124"/>
                <a:ext cx="1545872" cy="369332"/>
              </a:xfrm>
              <a:prstGeom prst="rect">
                <a:avLst/>
              </a:prstGeom>
              <a:blipFill rotWithShape="1">
                <a:blip r:embed="rId11" cstate="print"/>
                <a:stretch>
                  <a:fillRect t="-119672" r="-22047"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065070" y="4162398"/>
                <a:ext cx="2217145" cy="85600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𝜑</m:t>
                          </m:r>
                        </m:e>
                        <m:sub>
                          <m:r>
                            <m:rPr>
                              <m:sty m:val="p"/>
                            </m:rPr>
                            <a:rPr lang="bg-BG" sz="2400" i="0">
                              <a:latin typeface="Cambria Math"/>
                            </a:rPr>
                            <m:t>max</m:t>
                          </m:r>
                        </m:sub>
                      </m:sSub>
                      <m:r>
                        <a:rPr lang="bg-BG" sz="2400" i="0">
                          <a:latin typeface="Cambria Math"/>
                        </a:rPr>
                        <m:t>=</m:t>
                      </m:r>
                      <m:f>
                        <m:fPr>
                          <m:ctrlPr>
                            <a:rPr lang="bg-BG" sz="2400" i="1">
                              <a:latin typeface="Cambria Math" panose="02040503050406030204" pitchFamily="18" charset="0"/>
                            </a:rPr>
                          </m:ctrlPr>
                        </m:fPr>
                        <m:num>
                          <m:sSub>
                            <m:sSubPr>
                              <m:ctrlPr>
                                <a:rPr lang="bg-BG" sz="2400" i="1">
                                  <a:latin typeface="Cambria Math" panose="02040503050406030204" pitchFamily="18" charset="0"/>
                                </a:rPr>
                              </m:ctrlPr>
                            </m:sSubPr>
                            <m:e>
                              <m:r>
                                <a:rPr lang="bg-BG" sz="2400" i="1">
                                  <a:latin typeface="Cambria Math"/>
                                </a:rPr>
                                <m:t>𝑀</m:t>
                              </m:r>
                            </m:e>
                            <m:sub>
                              <m:r>
                                <m:rPr>
                                  <m:sty m:val="p"/>
                                </m:rPr>
                                <a:rPr lang="bg-BG" sz="2400" i="0">
                                  <a:latin typeface="Cambria Math"/>
                                </a:rPr>
                                <m:t>max</m:t>
                              </m:r>
                            </m:sub>
                          </m:sSub>
                          <m:r>
                            <m:rPr>
                              <m:nor/>
                            </m:rPr>
                            <a:rPr lang="bg-BG" sz="2400" i="1">
                              <a:latin typeface="Cambria Math"/>
                            </a:rPr>
                            <m:t> </m:t>
                          </m:r>
                          <m:r>
                            <a:rPr lang="bg-BG" sz="2400" i="1">
                              <a:latin typeface="Cambria Math"/>
                            </a:rPr>
                            <m:t>𝑙</m:t>
                          </m:r>
                        </m:num>
                        <m:den>
                          <m:r>
                            <a:rPr lang="bg-BG" sz="2400" i="1">
                              <a:latin typeface="Cambria Math"/>
                            </a:rPr>
                            <m:t>𝐺</m:t>
                          </m:r>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𝐼</m:t>
                              </m:r>
                            </m:e>
                            <m:sub>
                              <m:r>
                                <a:rPr lang="bg-BG" sz="2400" i="1">
                                  <a:latin typeface="Cambria Math"/>
                                </a:rPr>
                                <m:t>𝑐</m:t>
                              </m:r>
                            </m:sub>
                          </m:sSub>
                        </m:den>
                      </m:f>
                    </m:oMath>
                  </m:oMathPara>
                </a14:m>
                <a:endParaRPr lang="bg-BG" sz="2400" dirty="0"/>
              </a:p>
            </p:txBody>
          </p:sp>
        </mc:Choice>
        <mc:Fallback xmlns="">
          <p:sp>
            <p:nvSpPr>
              <p:cNvPr id="25" name="Rectangle 24"/>
              <p:cNvSpPr>
                <a:spLocks noRot="1" noChangeAspect="1" noMove="1" noResize="1" noEditPoints="1" noAdjustHandles="1" noChangeArrowheads="1" noChangeShapeType="1" noTextEdit="1"/>
              </p:cNvSpPr>
              <p:nvPr/>
            </p:nvSpPr>
            <p:spPr>
              <a:xfrm>
                <a:off x="5065070" y="4162398"/>
                <a:ext cx="2217145" cy="856004"/>
              </a:xfrm>
              <a:prstGeom prst="rect">
                <a:avLst/>
              </a:prstGeom>
              <a:blipFill rotWithShape="1">
                <a:blip r:embed="rId12"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062028" y="5070473"/>
                <a:ext cx="2961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panose="02040503050406030204" pitchFamily="18" charset="0"/>
                            </a:rPr>
                          </m:ctrlPr>
                        </m:dPr>
                        <m:e>
                          <m:sSub>
                            <m:sSubPr>
                              <m:ctrlPr>
                                <a:rPr lang="bg-BG" i="1">
                                  <a:latin typeface="Cambria Math" panose="02040503050406030204" pitchFamily="18" charset="0"/>
                                </a:rPr>
                              </m:ctrlPr>
                            </m:sSubPr>
                            <m:e>
                              <m:r>
                                <a:rPr lang="bg-BG" i="1">
                                  <a:latin typeface="Cambria Math"/>
                                </a:rPr>
                                <m:t>𝐼</m:t>
                              </m:r>
                            </m:e>
                            <m:sub>
                              <m:r>
                                <a:rPr lang="bg-BG" i="1">
                                  <a:latin typeface="Cambria Math"/>
                                </a:rPr>
                                <m:t>𝑐</m:t>
                              </m:r>
                            </m:sub>
                          </m:sSub>
                          <m:r>
                            <a:rPr lang="bg-BG" i="0">
                              <a:latin typeface="Cambria Math"/>
                            </a:rPr>
                            <m:t>≈0.278</m:t>
                          </m:r>
                          <m:r>
                            <m:rPr>
                              <m:nor/>
                            </m:rPr>
                            <a:rPr lang="bg-BG" i="1">
                              <a:latin typeface="Cambria Math"/>
                            </a:rPr>
                            <m:t> </m:t>
                          </m:r>
                          <m:sSup>
                            <m:sSupPr>
                              <m:ctrlPr>
                                <a:rPr lang="bg-BG" i="1">
                                  <a:latin typeface="Cambria Math" panose="02040503050406030204" pitchFamily="18" charset="0"/>
                                </a:rPr>
                              </m:ctrlPr>
                            </m:sSupPr>
                            <m:e>
                              <m:r>
                                <a:rPr lang="bg-BG" i="1">
                                  <a:latin typeface="Cambria Math"/>
                                </a:rPr>
                                <m:t>𝑏</m:t>
                              </m:r>
                            </m:e>
                            <m:sup>
                              <m:r>
                                <a:rPr lang="bg-BG" i="0">
                                  <a:latin typeface="Cambria Math"/>
                                </a:rPr>
                                <m:t>3</m:t>
                              </m:r>
                            </m:sup>
                          </m:sSup>
                          <m:f>
                            <m:fPr>
                              <m:type m:val="lin"/>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bg-BG" i="1">
                                      <a:latin typeface="Cambria Math"/>
                                    </a:rPr>
                                    <m:t>h</m:t>
                                  </m:r>
                                </m:e>
                                <m:sup>
                                  <m:r>
                                    <a:rPr lang="bg-BG" i="0">
                                      <a:latin typeface="Cambria Math"/>
                                    </a:rPr>
                                    <m:t>3</m:t>
                                  </m:r>
                                </m:sup>
                              </m:sSup>
                            </m:num>
                            <m:den>
                              <m:r>
                                <a:rPr lang="bg-BG" i="0">
                                  <a:latin typeface="Cambria Math"/>
                                </a:rPr>
                                <m:t>(</m:t>
                              </m:r>
                            </m:den>
                          </m:f>
                          <m:sSup>
                            <m:sSupPr>
                              <m:ctrlPr>
                                <a:rPr lang="bg-BG" i="1">
                                  <a:latin typeface="Cambria Math" panose="02040503050406030204" pitchFamily="18" charset="0"/>
                                </a:rPr>
                              </m:ctrlPr>
                            </m:sSupPr>
                            <m:e>
                              <m:r>
                                <a:rPr lang="bg-BG" i="1">
                                  <a:latin typeface="Cambria Math"/>
                                </a:rPr>
                                <m:t>𝑏</m:t>
                              </m:r>
                            </m:e>
                            <m:sup>
                              <m:r>
                                <a:rPr lang="bg-BG" i="0">
                                  <a:latin typeface="Cambria Math"/>
                                </a:rPr>
                                <m:t>2</m:t>
                              </m:r>
                            </m:sup>
                          </m:sSup>
                          <m:r>
                            <a:rPr lang="bg-BG" i="0">
                              <a:latin typeface="Cambria Math"/>
                            </a:rPr>
                            <m:t>+</m:t>
                          </m:r>
                          <m:sSup>
                            <m:sSupPr>
                              <m:ctrlPr>
                                <a:rPr lang="bg-BG" i="1">
                                  <a:latin typeface="Cambria Math" panose="02040503050406030204" pitchFamily="18" charset="0"/>
                                </a:rPr>
                              </m:ctrlPr>
                            </m:sSupPr>
                            <m:e>
                              <m:r>
                                <a:rPr lang="bg-BG" i="1">
                                  <a:latin typeface="Cambria Math"/>
                                </a:rPr>
                                <m:t>h</m:t>
                              </m:r>
                            </m:e>
                            <m:sup>
                              <m:r>
                                <a:rPr lang="bg-BG" i="0">
                                  <a:latin typeface="Cambria Math"/>
                                </a:rPr>
                                <m:t>2</m:t>
                              </m:r>
                            </m:sup>
                          </m:sSup>
                        </m:e>
                      </m:d>
                    </m:oMath>
                  </m:oMathPara>
                </a14:m>
                <a:endParaRPr lang="bg-BG" dirty="0"/>
              </a:p>
            </p:txBody>
          </p:sp>
        </mc:Choice>
        <mc:Fallback xmlns="">
          <p:sp>
            <p:nvSpPr>
              <p:cNvPr id="18" name="Rectangle 17"/>
              <p:cNvSpPr>
                <a:spLocks noRot="1" noChangeAspect="1" noMove="1" noResize="1" noEditPoints="1" noAdjustHandles="1" noChangeArrowheads="1" noChangeShapeType="1" noTextEdit="1"/>
              </p:cNvSpPr>
              <p:nvPr/>
            </p:nvSpPr>
            <p:spPr>
              <a:xfrm>
                <a:off x="5062028" y="5070473"/>
                <a:ext cx="2961452" cy="369332"/>
              </a:xfrm>
              <a:prstGeom prst="rect">
                <a:avLst/>
              </a:prstGeom>
              <a:blipFill rotWithShape="1">
                <a:blip r:embed="rId13" cstate="print"/>
                <a:stretch>
                  <a:fillRect t="-125000" r="-16667" b="-185000"/>
                </a:stretch>
              </a:blipFill>
            </p:spPr>
            <p:txBody>
              <a:bodyPr/>
              <a:lstStyle/>
              <a:p>
                <a:r>
                  <a:rPr lang="bg-BG">
                    <a:noFill/>
                  </a:rPr>
                  <a:t> </a:t>
                </a:r>
              </a:p>
            </p:txBody>
          </p:sp>
        </mc:Fallback>
      </mc:AlternateContent>
    </p:spTree>
    <p:extLst>
      <p:ext uri="{BB962C8B-B14F-4D97-AF65-F5344CB8AC3E}">
        <p14:creationId xmlns:p14="http://schemas.microsoft.com/office/powerpoint/2010/main" val="1089357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22" grpId="0" animBg="1"/>
      <p:bldP spid="14" grpId="0" animBg="1"/>
      <p:bldP spid="16" grpId="0" animBg="1"/>
      <p:bldP spid="25"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42910" y="214290"/>
            <a:ext cx="8205094" cy="382360"/>
          </a:xfrm>
        </p:spPr>
        <p:txBody>
          <a:bodyPr/>
          <a:lstStyle/>
          <a:p>
            <a:pPr marL="109537" indent="0" algn="ctr">
              <a:buNone/>
            </a:pPr>
            <a:r>
              <a:rPr lang="bg-BG" sz="2200" dirty="0" err="1">
                <a:solidFill>
                  <a:srgbClr val="C00000"/>
                </a:solidFill>
                <a:effectLst/>
                <a:latin typeface="Arial" pitchFamily="34" charset="0"/>
                <a:cs typeface="Arial" pitchFamily="34" charset="0"/>
              </a:rPr>
              <a:t>Торсионни</a:t>
            </a:r>
            <a:r>
              <a:rPr lang="bg-BG" sz="2200" dirty="0">
                <a:solidFill>
                  <a:srgbClr val="C00000"/>
                </a:solidFill>
                <a:effectLst/>
                <a:latin typeface="Arial" pitchFamily="34" charset="0"/>
                <a:cs typeface="Arial" pitchFamily="34" charset="0"/>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27584" y="789454"/>
            <a:ext cx="7530630" cy="646331"/>
          </a:xfrm>
          <a:prstGeom prst="rect">
            <a:avLst/>
          </a:prstGeom>
        </p:spPr>
        <p:txBody>
          <a:bodyPr wrap="square">
            <a:spAutoFit/>
          </a:bodyPr>
          <a:lstStyle/>
          <a:p>
            <a:pPr>
              <a:buClr>
                <a:srgbClr val="3333CC"/>
              </a:buClr>
              <a:buSzPct val="80000"/>
              <a:buFont typeface="Wingdings" pitchFamily="2" charset="2"/>
              <a:buChar char="Ø"/>
            </a:pPr>
            <a:r>
              <a:rPr lang="bg-BG" dirty="0">
                <a:solidFill>
                  <a:srgbClr val="3333CC"/>
                </a:solidFill>
              </a:rPr>
              <a:t>  Винтови пружини</a:t>
            </a:r>
            <a:r>
              <a:rPr lang="en-US" dirty="0"/>
              <a:t>:</a:t>
            </a:r>
            <a:r>
              <a:rPr lang="bg-BG" dirty="0"/>
              <a:t> навивките им са разположени по винтова линия.</a:t>
            </a:r>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662" y="1714488"/>
            <a:ext cx="1035169" cy="3501511"/>
          </a:xfrm>
          <a:prstGeom prst="rect">
            <a:avLst/>
          </a:prstGeom>
          <a:ln>
            <a:noFill/>
          </a:ln>
          <a:effectLst>
            <a:outerShdw blurRad="292100" dist="139700" dir="2700000" algn="tl" rotWithShape="0">
              <a:srgbClr val="333333">
                <a:alpha val="65000"/>
              </a:srgbClr>
            </a:outerShdw>
          </a:effectLst>
        </p:spPr>
      </p:pic>
      <p:pic>
        <p:nvPicPr>
          <p:cNvPr id="5" name="Картина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4612" y="2143116"/>
            <a:ext cx="1847528" cy="3064463"/>
          </a:xfrm>
          <a:prstGeom prst="rect">
            <a:avLst/>
          </a:prstGeom>
          <a:ln>
            <a:noFill/>
          </a:ln>
          <a:effectLst>
            <a:outerShdw blurRad="292100" dist="139700" dir="2700000" algn="tl" rotWithShape="0">
              <a:srgbClr val="333333">
                <a:alpha val="65000"/>
              </a:srgbClr>
            </a:outerShdw>
          </a:effectLst>
        </p:spPr>
      </p:pic>
      <p:pic>
        <p:nvPicPr>
          <p:cNvPr id="7" name="Картина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0628" y="2214554"/>
            <a:ext cx="1418130" cy="2980622"/>
          </a:xfrm>
          <a:prstGeom prst="rect">
            <a:avLst/>
          </a:prstGeom>
          <a:ln>
            <a:noFill/>
          </a:ln>
          <a:effectLst>
            <a:outerShdw blurRad="292100" dist="139700" dir="2700000" algn="tl" rotWithShape="0">
              <a:srgbClr val="333333">
                <a:alpha val="65000"/>
              </a:srgbClr>
            </a:outerShdw>
          </a:effectLst>
        </p:spPr>
      </p:pic>
      <p:pic>
        <p:nvPicPr>
          <p:cNvPr id="8" name="Картина 7"/>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58016" y="1571612"/>
            <a:ext cx="1928273" cy="3611517"/>
          </a:xfrm>
          <a:prstGeom prst="rect">
            <a:avLst/>
          </a:prstGeom>
          <a:ln>
            <a:noFill/>
          </a:ln>
          <a:effectLst>
            <a:outerShdw blurRad="292100" dist="139700" dir="2700000" algn="tl" rotWithShape="0">
              <a:srgbClr val="333333">
                <a:alpha val="65000"/>
              </a:srgbClr>
            </a:outerShdw>
          </a:effectLst>
        </p:spPr>
      </p:pic>
      <p:pic>
        <p:nvPicPr>
          <p:cNvPr id="20" name="Картина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9454" y="5500702"/>
            <a:ext cx="526896" cy="970324"/>
          </a:xfrm>
          <a:prstGeom prst="rect">
            <a:avLst/>
          </a:prstGeom>
        </p:spPr>
      </p:pic>
      <p:pic>
        <p:nvPicPr>
          <p:cNvPr id="22" name="Картина 21"/>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l="1649" t="9705" r="2417" b="6815"/>
          <a:stretch/>
        </p:blipFill>
        <p:spPr>
          <a:xfrm>
            <a:off x="1357290" y="5643578"/>
            <a:ext cx="4793603" cy="856353"/>
          </a:xfrm>
          <a:prstGeom prst="rect">
            <a:avLst/>
          </a:prstGeom>
        </p:spPr>
      </p:pic>
    </p:spTree>
    <p:extLst>
      <p:ext uri="{BB962C8B-B14F-4D97-AF65-F5344CB8AC3E}">
        <p14:creationId xmlns:p14="http://schemas.microsoft.com/office/powerpoint/2010/main" val="160356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45"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71472" y="214290"/>
            <a:ext cx="7598122" cy="579710"/>
          </a:xfrm>
        </p:spPr>
        <p:txBody>
          <a:bodyPr/>
          <a:lstStyle/>
          <a:p>
            <a:pPr marL="109537" indent="0" algn="ctr">
              <a:buNone/>
            </a:pPr>
            <a:r>
              <a:rPr lang="bg-BG" sz="2200" dirty="0" err="1">
                <a:solidFill>
                  <a:srgbClr val="C00000"/>
                </a:solidFill>
                <a:effectLst/>
                <a:latin typeface="Arial" pitchFamily="34" charset="0"/>
                <a:cs typeface="Arial" pitchFamily="34" charset="0"/>
              </a:rPr>
              <a:t>Торсионни</a:t>
            </a:r>
            <a:r>
              <a:rPr lang="bg-BG" sz="2200" dirty="0">
                <a:solidFill>
                  <a:srgbClr val="C00000"/>
                </a:solidFill>
                <a:effectLst/>
                <a:latin typeface="Arial" pitchFamily="34" charset="0"/>
                <a:cs typeface="Arial" pitchFamily="34" charset="0"/>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785786" y="785794"/>
            <a:ext cx="7536953" cy="369332"/>
          </a:xfrm>
          <a:prstGeom prst="rect">
            <a:avLst/>
          </a:prstGeom>
        </p:spPr>
        <p:txBody>
          <a:bodyPr wrap="square">
            <a:spAutoFit/>
          </a:bodyPr>
          <a:lstStyle/>
          <a:p>
            <a:pPr>
              <a:buSzPct val="80000"/>
              <a:buFont typeface="Wingdings" pitchFamily="2" charset="2"/>
              <a:buChar char="Ø"/>
            </a:pPr>
            <a:r>
              <a:rPr lang="ru-RU" dirty="0">
                <a:solidFill>
                  <a:srgbClr val="3333CC"/>
                </a:solidFill>
              </a:rPr>
              <a:t>  </a:t>
            </a:r>
            <a:r>
              <a:rPr lang="ru-RU" dirty="0" err="1">
                <a:solidFill>
                  <a:srgbClr val="3333CC"/>
                </a:solidFill>
              </a:rPr>
              <a:t>Пресмятане</a:t>
            </a:r>
            <a:r>
              <a:rPr lang="ru-RU" dirty="0">
                <a:solidFill>
                  <a:srgbClr val="3333CC"/>
                </a:solidFill>
              </a:rPr>
              <a:t> на </a:t>
            </a:r>
            <a:r>
              <a:rPr lang="ru-RU" dirty="0" err="1">
                <a:solidFill>
                  <a:srgbClr val="3333CC"/>
                </a:solidFill>
              </a:rPr>
              <a:t>пружини</a:t>
            </a:r>
            <a:r>
              <a:rPr lang="ru-RU" dirty="0">
                <a:solidFill>
                  <a:srgbClr val="3333CC"/>
                </a:solidFill>
              </a:rPr>
              <a:t>, </a:t>
            </a:r>
            <a:r>
              <a:rPr lang="ru-RU" dirty="0" err="1">
                <a:solidFill>
                  <a:srgbClr val="3333CC"/>
                </a:solidFill>
              </a:rPr>
              <a:t>работещи</a:t>
            </a:r>
            <a:r>
              <a:rPr lang="ru-RU" dirty="0">
                <a:solidFill>
                  <a:srgbClr val="3333CC"/>
                </a:solidFill>
              </a:rPr>
              <a:t> на натиск и </a:t>
            </a:r>
            <a:r>
              <a:rPr lang="ru-RU" dirty="0" err="1">
                <a:solidFill>
                  <a:srgbClr val="3333CC"/>
                </a:solidFill>
              </a:rPr>
              <a:t>опън</a:t>
            </a:r>
            <a:endParaRPr lang="bg-BG" dirty="0">
              <a:solidFill>
                <a:srgbClr val="3333CC"/>
              </a:solidFill>
            </a:endParaRPr>
          </a:p>
        </p:txBody>
      </p:sp>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94" y="1412774"/>
            <a:ext cx="1980507" cy="2539450"/>
          </a:xfrm>
          <a:prstGeom prst="rect">
            <a:avLst/>
          </a:prstGeom>
          <a:ln>
            <a:noFill/>
          </a:ln>
          <a:effectLst>
            <a:outerShdw blurRad="292100" dist="139700" dir="2700000" algn="tl" rotWithShape="0">
              <a:srgbClr val="333333">
                <a:alpha val="65000"/>
              </a:srgbClr>
            </a:outerShdw>
          </a:effectLst>
        </p:spPr>
      </p:pic>
      <p:graphicFrame>
        <p:nvGraphicFramePr>
          <p:cNvPr id="4" name="Обект 3"/>
          <p:cNvGraphicFramePr>
            <a:graphicFrameLocks noChangeAspect="1"/>
          </p:cNvGraphicFramePr>
          <p:nvPr>
            <p:extLst>
              <p:ext uri="{D42A27DB-BD31-4B8C-83A1-F6EECF244321}">
                <p14:modId xmlns:p14="http://schemas.microsoft.com/office/powerpoint/2010/main" val="109590363"/>
              </p:ext>
            </p:extLst>
          </p:nvPr>
        </p:nvGraphicFramePr>
        <p:xfrm>
          <a:off x="823865" y="4037092"/>
          <a:ext cx="605760" cy="369332"/>
        </p:xfrm>
        <a:graphic>
          <a:graphicData uri="http://schemas.openxmlformats.org/presentationml/2006/ole">
            <mc:AlternateContent xmlns:mc="http://schemas.openxmlformats.org/markup-compatibility/2006">
              <mc:Choice xmlns:v="urn:schemas-microsoft-com:vml" Requires="v">
                <p:oleObj spid="_x0000_s1062" name="Equation" r:id="rId4" imgW="291960" imgH="177480" progId="">
                  <p:embed/>
                </p:oleObj>
              </mc:Choice>
              <mc:Fallback>
                <p:oleObj name="Equation" r:id="rId4" imgW="291960" imgH="1774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65" y="4037092"/>
                        <a:ext cx="605760" cy="369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Обект 4"/>
          <p:cNvGraphicFramePr>
            <a:graphicFrameLocks noChangeAspect="1"/>
          </p:cNvGraphicFramePr>
          <p:nvPr>
            <p:extLst>
              <p:ext uri="{D42A27DB-BD31-4B8C-83A1-F6EECF244321}">
                <p14:modId xmlns:p14="http://schemas.microsoft.com/office/powerpoint/2010/main" val="2179847548"/>
              </p:ext>
            </p:extLst>
          </p:nvPr>
        </p:nvGraphicFramePr>
        <p:xfrm>
          <a:off x="797929" y="4424575"/>
          <a:ext cx="789483" cy="461855"/>
        </p:xfrm>
        <a:graphic>
          <a:graphicData uri="http://schemas.openxmlformats.org/presentationml/2006/ole">
            <mc:AlternateContent xmlns:mc="http://schemas.openxmlformats.org/markup-compatibility/2006">
              <mc:Choice xmlns:v="urn:schemas-microsoft-com:vml" Requires="v">
                <p:oleObj spid="_x0000_s1063" name="Equation" r:id="rId6" imgW="368280" imgH="215640" progId="">
                  <p:embed/>
                </p:oleObj>
              </mc:Choice>
              <mc:Fallback>
                <p:oleObj name="Equation" r:id="rId6" imgW="368280" imgH="21564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929" y="4424575"/>
                        <a:ext cx="789483" cy="461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ект 6"/>
          <p:cNvGraphicFramePr>
            <a:graphicFrameLocks noChangeAspect="1"/>
          </p:cNvGraphicFramePr>
          <p:nvPr>
            <p:extLst>
              <p:ext uri="{D42A27DB-BD31-4B8C-83A1-F6EECF244321}">
                <p14:modId xmlns:p14="http://schemas.microsoft.com/office/powerpoint/2010/main" val="1479350427"/>
              </p:ext>
            </p:extLst>
          </p:nvPr>
        </p:nvGraphicFramePr>
        <p:xfrm>
          <a:off x="818689" y="4794231"/>
          <a:ext cx="768723" cy="384361"/>
        </p:xfrm>
        <a:graphic>
          <a:graphicData uri="http://schemas.openxmlformats.org/presentationml/2006/ole">
            <mc:AlternateContent xmlns:mc="http://schemas.openxmlformats.org/markup-compatibility/2006">
              <mc:Choice xmlns:v="urn:schemas-microsoft-com:vml" Requires="v">
                <p:oleObj spid="_x0000_s1064" name="Equation" r:id="rId8" imgW="355320" imgH="177480" progId="">
                  <p:embed/>
                </p:oleObj>
              </mc:Choice>
              <mc:Fallback>
                <p:oleObj name="Equation" r:id="rId8" imgW="355320" imgH="17748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689" y="4794231"/>
                        <a:ext cx="768723" cy="384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авоъгълник 7"/>
          <p:cNvSpPr/>
          <p:nvPr/>
        </p:nvSpPr>
        <p:spPr>
          <a:xfrm>
            <a:off x="1587412" y="4006591"/>
            <a:ext cx="942887" cy="369332"/>
          </a:xfrm>
          <a:prstGeom prst="rect">
            <a:avLst/>
          </a:prstGeom>
        </p:spPr>
        <p:txBody>
          <a:bodyPr wrap="none">
            <a:spAutoFit/>
          </a:bodyPr>
          <a:lstStyle/>
          <a:p>
            <a:r>
              <a:rPr lang="bg-BG" dirty="0"/>
              <a:t>стъпка</a:t>
            </a:r>
          </a:p>
        </p:txBody>
      </p:sp>
      <p:sp>
        <p:nvSpPr>
          <p:cNvPr id="9" name="Правоъгълник 8"/>
          <p:cNvSpPr/>
          <p:nvPr/>
        </p:nvSpPr>
        <p:spPr>
          <a:xfrm>
            <a:off x="1587412" y="4406424"/>
            <a:ext cx="2376264" cy="369332"/>
          </a:xfrm>
          <a:prstGeom prst="rect">
            <a:avLst/>
          </a:prstGeom>
        </p:spPr>
        <p:txBody>
          <a:bodyPr wrap="square">
            <a:spAutoFit/>
          </a:bodyPr>
          <a:lstStyle/>
          <a:p>
            <a:r>
              <a:rPr lang="bg-BG" dirty="0"/>
              <a:t>сред</a:t>
            </a:r>
            <a:r>
              <a:rPr lang="en-US" dirty="0"/>
              <a:t>e</a:t>
            </a:r>
            <a:r>
              <a:rPr lang="bg-BG" dirty="0"/>
              <a:t>н диаметър </a:t>
            </a:r>
          </a:p>
        </p:txBody>
      </p:sp>
      <p:sp>
        <p:nvSpPr>
          <p:cNvPr id="10" name="Правоъгълник 9"/>
          <p:cNvSpPr/>
          <p:nvPr/>
        </p:nvSpPr>
        <p:spPr>
          <a:xfrm>
            <a:off x="1581693" y="4757906"/>
            <a:ext cx="2653290" cy="646331"/>
          </a:xfrm>
          <a:prstGeom prst="rect">
            <a:avLst/>
          </a:prstGeom>
        </p:spPr>
        <p:txBody>
          <a:bodyPr wrap="none">
            <a:spAutoFit/>
          </a:bodyPr>
          <a:lstStyle/>
          <a:p>
            <a:r>
              <a:rPr lang="bg-BG" dirty="0"/>
              <a:t>наклон на винтовата </a:t>
            </a:r>
            <a:endParaRPr lang="en-US" dirty="0"/>
          </a:p>
          <a:p>
            <a:r>
              <a:rPr lang="bg-BG" dirty="0"/>
              <a:t>линия </a:t>
            </a:r>
          </a:p>
        </p:txBody>
      </p:sp>
      <mc:AlternateContent xmlns:mc="http://schemas.openxmlformats.org/markup-compatibility/2006" xmlns:a14="http://schemas.microsoft.com/office/drawing/2010/main">
        <mc:Choice Requires="a14">
          <p:sp>
            <p:nvSpPr>
              <p:cNvPr id="11" name="Правоъгълник 10"/>
              <p:cNvSpPr/>
              <p:nvPr/>
            </p:nvSpPr>
            <p:spPr>
              <a:xfrm>
                <a:off x="10548664" y="2682499"/>
                <a:ext cx="1878050"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𝑝</m:t>
                      </m:r>
                      <m:r>
                        <a:rPr lang="bg-BG" sz="2400" i="0">
                          <a:latin typeface="Cambria Math"/>
                        </a:rPr>
                        <m:t>=</m:t>
                      </m:r>
                      <m:r>
                        <a:rPr lang="bg-BG" sz="2400" i="1">
                          <a:latin typeface="Cambria Math"/>
                        </a:rPr>
                        <m:t>𝜋</m:t>
                      </m:r>
                      <m:r>
                        <m:rPr>
                          <m:nor/>
                        </m:rPr>
                        <a:rPr lang="bg-BG" sz="2400" i="1">
                          <a:latin typeface="Cambria Math"/>
                        </a:rPr>
                        <m:t> </m:t>
                      </m:r>
                      <m:r>
                        <a:rPr lang="bg-BG" sz="2400" i="1">
                          <a:latin typeface="Cambria Math"/>
                        </a:rPr>
                        <m:t>𝐷</m:t>
                      </m:r>
                      <m:r>
                        <m:rPr>
                          <m:nor/>
                        </m:rPr>
                        <a:rPr lang="bg-BG" sz="2400" i="1">
                          <a:latin typeface="Cambria Math"/>
                        </a:rPr>
                        <m:t> </m:t>
                      </m:r>
                      <m:r>
                        <a:rPr lang="bg-BG" sz="2400" i="1">
                          <a:latin typeface="Cambria Math"/>
                        </a:rPr>
                        <m:t>𝑡𝑔</m:t>
                      </m:r>
                      <m:r>
                        <a:rPr lang="bg-BG" sz="2400" i="1">
                          <a:latin typeface="Cambria Math"/>
                        </a:rPr>
                        <m:t>𝜓</m:t>
                      </m:r>
                    </m:oMath>
                  </m:oMathPara>
                </a14:m>
                <a:endParaRPr lang="bg-BG" sz="2400" dirty="0"/>
              </a:p>
            </p:txBody>
          </p:sp>
        </mc:Choice>
        <mc:Fallback xmlns="">
          <p:sp>
            <p:nvSpPr>
              <p:cNvPr id="11" name="Правоъгълник 10"/>
              <p:cNvSpPr>
                <a:spLocks noRot="1" noChangeAspect="1" noMove="1" noResize="1" noEditPoints="1" noAdjustHandles="1" noChangeArrowheads="1" noChangeShapeType="1" noTextEdit="1"/>
              </p:cNvSpPr>
              <p:nvPr/>
            </p:nvSpPr>
            <p:spPr>
              <a:xfrm>
                <a:off x="10548664" y="2682499"/>
                <a:ext cx="1878050" cy="461665"/>
              </a:xfrm>
              <a:prstGeom prst="rect">
                <a:avLst/>
              </a:prstGeom>
              <a:blipFill>
                <a:blip r:embed="rId10"/>
                <a:stretch>
                  <a:fillRect b="-19737"/>
                </a:stretch>
              </a:blipFill>
            </p:spPr>
            <p:txBody>
              <a:bodyPr/>
              <a:lstStyle/>
              <a:p>
                <a:r>
                  <a:rPr lang="en-US">
                    <a:noFill/>
                  </a:rPr>
                  <a:t> </a:t>
                </a:r>
              </a:p>
            </p:txBody>
          </p:sp>
        </mc:Fallback>
      </mc:AlternateContent>
      <p:pic>
        <p:nvPicPr>
          <p:cNvPr id="14" name="Картина 13"/>
          <p:cNvPicPr>
            <a:picLocks noChangeAspect="1"/>
          </p:cNvPicPr>
          <p:nvPr/>
        </p:nvPicPr>
        <p:blipFill>
          <a:blip r:embed="rId1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681801" y="1412774"/>
            <a:ext cx="1780397" cy="2512067"/>
          </a:xfrm>
          <a:prstGeom prst="rect">
            <a:avLst/>
          </a:prstGeom>
          <a:ln>
            <a:noFill/>
          </a:ln>
          <a:effectLst>
            <a:outerShdw blurRad="292100" dist="139700" dir="2700000" algn="tl" rotWithShape="0">
              <a:srgbClr val="333333">
                <a:alpha val="65000"/>
              </a:srgbClr>
            </a:outerShdw>
          </a:effectLst>
        </p:spPr>
      </p:pic>
      <p:pic>
        <p:nvPicPr>
          <p:cNvPr id="16" name="Картина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53650" y="1556792"/>
            <a:ext cx="2213047" cy="18002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8" name="Правоъгълник 17"/>
              <p:cNvSpPr/>
              <p:nvPr/>
            </p:nvSpPr>
            <p:spPr>
              <a:xfrm>
                <a:off x="985875" y="5608821"/>
                <a:ext cx="15677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panose="02040503050406030204" pitchFamily="18" charset="0"/>
                            </a:rPr>
                          </m:ctrlPr>
                        </m:dPr>
                        <m:e>
                          <m:r>
                            <a:rPr lang="bg-BG" i="1">
                              <a:latin typeface="Cambria Math"/>
                            </a:rPr>
                            <m:t>𝜓</m:t>
                          </m:r>
                          <m:r>
                            <a:rPr lang="bg-BG" i="0">
                              <a:latin typeface="Cambria Math"/>
                            </a:rPr>
                            <m:t>∈(</m:t>
                          </m:r>
                          <m:sSup>
                            <m:sSupPr>
                              <m:ctrlPr>
                                <a:rPr lang="bg-BG" i="1">
                                  <a:latin typeface="Cambria Math" panose="02040503050406030204" pitchFamily="18" charset="0"/>
                                </a:rPr>
                              </m:ctrlPr>
                            </m:sSupPr>
                            <m:e>
                              <m:r>
                                <a:rPr lang="bg-BG" i="0">
                                  <a:latin typeface="Cambria Math"/>
                                </a:rPr>
                                <m:t>5</m:t>
                              </m:r>
                            </m:e>
                            <m:sup>
                              <m:r>
                                <a:rPr lang="bg-BG" i="0">
                                  <a:latin typeface="Cambria Math"/>
                                </a:rPr>
                                <m:t>∘</m:t>
                              </m:r>
                            </m:sup>
                          </m:sSup>
                          <m:r>
                            <a:rPr lang="bg-BG" i="0">
                              <a:latin typeface="Cambria Math"/>
                            </a:rPr>
                            <m:t>,</m:t>
                          </m:r>
                          <m:r>
                            <m:rPr>
                              <m:nor/>
                            </m:rPr>
                            <a:rPr lang="bg-BG" i="1">
                              <a:latin typeface="Cambria Math"/>
                            </a:rPr>
                            <m:t> </m:t>
                          </m:r>
                          <m:sSup>
                            <m:sSupPr>
                              <m:ctrlPr>
                                <a:rPr lang="bg-BG" i="1">
                                  <a:latin typeface="Cambria Math" panose="02040503050406030204" pitchFamily="18" charset="0"/>
                                </a:rPr>
                              </m:ctrlPr>
                            </m:sSupPr>
                            <m:e>
                              <m:r>
                                <a:rPr lang="bg-BG" i="0">
                                  <a:latin typeface="Cambria Math"/>
                                </a:rPr>
                                <m:t>15</m:t>
                              </m:r>
                            </m:e>
                            <m:sup>
                              <m:r>
                                <a:rPr lang="bg-BG" i="0">
                                  <a:latin typeface="Cambria Math"/>
                                </a:rPr>
                                <m:t>∘</m:t>
                              </m:r>
                            </m:sup>
                          </m:sSup>
                        </m:e>
                      </m:d>
                    </m:oMath>
                  </m:oMathPara>
                </a14:m>
                <a:endParaRPr lang="bg-BG" dirty="0"/>
              </a:p>
            </p:txBody>
          </p:sp>
        </mc:Choice>
        <mc:Fallback xmlns="">
          <p:sp>
            <p:nvSpPr>
              <p:cNvPr id="18" name="Правоъгълник 17"/>
              <p:cNvSpPr>
                <a:spLocks noRot="1" noChangeAspect="1" noMove="1" noResize="1" noEditPoints="1" noAdjustHandles="1" noChangeArrowheads="1" noChangeShapeType="1" noTextEdit="1"/>
              </p:cNvSpPr>
              <p:nvPr/>
            </p:nvSpPr>
            <p:spPr>
              <a:xfrm>
                <a:off x="985875" y="5608821"/>
                <a:ext cx="1567737" cy="369332"/>
              </a:xfrm>
              <a:prstGeom prst="rect">
                <a:avLst/>
              </a:prstGeom>
              <a:blipFill>
                <a:blip r:embed="rId13"/>
                <a:stretch>
                  <a:fillRect t="-116393" r="-31518" b="-186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Правоъгълник 19"/>
              <p:cNvSpPr/>
              <p:nvPr/>
            </p:nvSpPr>
            <p:spPr>
              <a:xfrm>
                <a:off x="6358346" y="3645024"/>
                <a:ext cx="1403653"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𝑀</m:t>
                      </m:r>
                      <m:r>
                        <a:rPr lang="bg-BG" i="0">
                          <a:latin typeface="Cambria Math"/>
                        </a:rPr>
                        <m:t>=</m:t>
                      </m:r>
                      <m:r>
                        <a:rPr lang="bg-BG" i="1">
                          <a:latin typeface="Cambria Math"/>
                        </a:rPr>
                        <m:t>𝐹</m:t>
                      </m:r>
                      <m:r>
                        <m:rPr>
                          <m:nor/>
                        </m:rPr>
                        <a:rPr lang="bg-BG" i="1">
                          <a:latin typeface="Cambria Math"/>
                        </a:rPr>
                        <m:t> </m:t>
                      </m:r>
                      <m:f>
                        <m:fPr>
                          <m:type m:val="lin"/>
                          <m:ctrlPr>
                            <a:rPr lang="bg-BG" i="1">
                              <a:latin typeface="Cambria Math" panose="02040503050406030204" pitchFamily="18" charset="0"/>
                            </a:rPr>
                          </m:ctrlPr>
                        </m:fPr>
                        <m:num>
                          <m:r>
                            <a:rPr lang="bg-BG" i="1">
                              <a:latin typeface="Cambria Math"/>
                            </a:rPr>
                            <m:t>𝐷</m:t>
                          </m:r>
                        </m:num>
                        <m:den>
                          <m:r>
                            <a:rPr lang="bg-BG" i="0">
                              <a:latin typeface="Cambria Math"/>
                            </a:rPr>
                            <m:t>2</m:t>
                          </m:r>
                        </m:den>
                      </m:f>
                    </m:oMath>
                  </m:oMathPara>
                </a14:m>
                <a:endParaRPr lang="bg-BG"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6358346" y="3645024"/>
                <a:ext cx="1403653" cy="369332"/>
              </a:xfrm>
              <a:prstGeom prst="rect">
                <a:avLst/>
              </a:prstGeom>
              <a:blipFill rotWithShape="1">
                <a:blip r:embed="rId14" cstate="print"/>
                <a:stretch>
                  <a:fillRect t="-119672" r="-33478"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Правоъгълник 21"/>
              <p:cNvSpPr/>
              <p:nvPr/>
            </p:nvSpPr>
            <p:spPr>
              <a:xfrm>
                <a:off x="4376186" y="4169566"/>
                <a:ext cx="1370311"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𝑁</m:t>
                      </m:r>
                      <m:r>
                        <a:rPr lang="bg-BG" i="0">
                          <a:latin typeface="Cambria Math"/>
                        </a:rPr>
                        <m:t>=</m:t>
                      </m:r>
                      <m:r>
                        <a:rPr lang="bg-BG" i="1">
                          <a:latin typeface="Cambria Math"/>
                        </a:rPr>
                        <m:t>𝐹</m:t>
                      </m:r>
                      <m:r>
                        <m:rPr>
                          <m:nor/>
                        </m:rPr>
                        <a:rPr lang="bg-BG" i="1">
                          <a:latin typeface="Cambria Math"/>
                        </a:rPr>
                        <m:t> </m:t>
                      </m:r>
                      <m:r>
                        <m:rPr>
                          <m:sty m:val="p"/>
                        </m:rPr>
                        <a:rPr lang="bg-BG" i="0">
                          <a:latin typeface="Cambria Math"/>
                        </a:rPr>
                        <m:t>sin</m:t>
                      </m:r>
                      <m:r>
                        <a:rPr lang="bg-BG" i="1">
                          <a:latin typeface="Cambria Math"/>
                        </a:rPr>
                        <m:t>𝜓</m:t>
                      </m:r>
                    </m:oMath>
                  </m:oMathPara>
                </a14:m>
                <a:endParaRPr lang="bg-BG" dirty="0"/>
              </a:p>
            </p:txBody>
          </p:sp>
        </mc:Choice>
        <mc:Fallback xmlns="">
          <p:sp>
            <p:nvSpPr>
              <p:cNvPr id="22" name="Правоъгълник 21"/>
              <p:cNvSpPr>
                <a:spLocks noRot="1" noChangeAspect="1" noMove="1" noResize="1" noEditPoints="1" noAdjustHandles="1" noChangeArrowheads="1" noChangeShapeType="1" noTextEdit="1"/>
              </p:cNvSpPr>
              <p:nvPr/>
            </p:nvSpPr>
            <p:spPr>
              <a:xfrm>
                <a:off x="4376186" y="4169566"/>
                <a:ext cx="1370311" cy="369332"/>
              </a:xfrm>
              <a:prstGeom prst="rect">
                <a:avLst/>
              </a:prstGeom>
              <a:blipFill rotWithShape="1">
                <a:blip r:embed="rId15" cstate="print"/>
                <a:stretch>
                  <a:fillRect b="-8197"/>
                </a:stretch>
              </a:blipFill>
            </p:spPr>
            <p:txBody>
              <a:bodyPr/>
              <a:lstStyle/>
              <a:p>
                <a:r>
                  <a:rPr lang="bg-BG">
                    <a:noFill/>
                  </a:rPr>
                  <a:t> </a:t>
                </a:r>
              </a:p>
            </p:txBody>
          </p:sp>
        </mc:Fallback>
      </mc:AlternateContent>
      <p:sp>
        <p:nvSpPr>
          <p:cNvPr id="24" name="Правоъгълник 23"/>
          <p:cNvSpPr/>
          <p:nvPr/>
        </p:nvSpPr>
        <p:spPr>
          <a:xfrm>
            <a:off x="5776954" y="4187416"/>
            <a:ext cx="2683479" cy="369332"/>
          </a:xfrm>
          <a:prstGeom prst="rect">
            <a:avLst/>
          </a:prstGeom>
        </p:spPr>
        <p:txBody>
          <a:bodyPr wrap="square">
            <a:spAutoFit/>
          </a:bodyPr>
          <a:lstStyle/>
          <a:p>
            <a:r>
              <a:rPr lang="bg-BG" dirty="0"/>
              <a:t>сила на натиск (</a:t>
            </a:r>
            <a:r>
              <a:rPr lang="bg-BG" dirty="0" err="1"/>
              <a:t>опън</a:t>
            </a:r>
            <a:r>
              <a:rPr lang="en-US" dirty="0"/>
              <a:t>)</a:t>
            </a:r>
            <a:r>
              <a:rPr lang="bg-BG" dirty="0"/>
              <a:t> </a:t>
            </a:r>
          </a:p>
        </p:txBody>
      </p:sp>
      <mc:AlternateContent xmlns:mc="http://schemas.openxmlformats.org/markup-compatibility/2006" xmlns:a14="http://schemas.microsoft.com/office/drawing/2010/main">
        <mc:Choice Requires="a14">
          <p:sp>
            <p:nvSpPr>
              <p:cNvPr id="30" name="Правоъгълник 29"/>
              <p:cNvSpPr/>
              <p:nvPr/>
            </p:nvSpPr>
            <p:spPr>
              <a:xfrm>
                <a:off x="4376186" y="4686364"/>
                <a:ext cx="1375889"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e-DE" i="1">
                          <a:latin typeface="Cambria Math" panose="02040503050406030204" pitchFamily="18" charset="0"/>
                        </a:rPr>
                        <m:t>Q</m:t>
                      </m:r>
                      <m:r>
                        <a:rPr lang="bg-BG" i="0">
                          <a:latin typeface="Cambria Math"/>
                        </a:rPr>
                        <m:t>=</m:t>
                      </m:r>
                      <m:r>
                        <a:rPr lang="bg-BG" i="1">
                          <a:latin typeface="Cambria Math"/>
                        </a:rPr>
                        <m:t>𝐹</m:t>
                      </m:r>
                      <m:r>
                        <m:rPr>
                          <m:nor/>
                        </m:rPr>
                        <a:rPr lang="bg-BG" i="1">
                          <a:latin typeface="Cambria Math"/>
                        </a:rPr>
                        <m:t> </m:t>
                      </m:r>
                      <m:r>
                        <m:rPr>
                          <m:sty m:val="p"/>
                        </m:rPr>
                        <a:rPr lang="en-US" b="0" i="0" smtClean="0">
                          <a:latin typeface="Cambria Math"/>
                        </a:rPr>
                        <m:t>cos</m:t>
                      </m:r>
                      <m:r>
                        <a:rPr lang="bg-BG" i="1">
                          <a:latin typeface="Cambria Math"/>
                        </a:rPr>
                        <m:t>𝜓</m:t>
                      </m:r>
                    </m:oMath>
                  </m:oMathPara>
                </a14:m>
                <a:endParaRPr lang="bg-BG" dirty="0"/>
              </a:p>
            </p:txBody>
          </p:sp>
        </mc:Choice>
        <mc:Fallback xmlns="">
          <p:sp>
            <p:nvSpPr>
              <p:cNvPr id="30" name="Правоъгълник 29"/>
              <p:cNvSpPr>
                <a:spLocks noRot="1" noChangeAspect="1" noMove="1" noResize="1" noEditPoints="1" noAdjustHandles="1" noChangeArrowheads="1" noChangeShapeType="1" noTextEdit="1"/>
              </p:cNvSpPr>
              <p:nvPr/>
            </p:nvSpPr>
            <p:spPr>
              <a:xfrm>
                <a:off x="4376186" y="4686364"/>
                <a:ext cx="1375889" cy="369332"/>
              </a:xfrm>
              <a:prstGeom prst="rect">
                <a:avLst/>
              </a:prstGeom>
              <a:blipFill>
                <a:blip r:embed="rId16"/>
                <a:stretch>
                  <a:fillRect b="-16667"/>
                </a:stretch>
              </a:blipFill>
            </p:spPr>
            <p:txBody>
              <a:bodyPr/>
              <a:lstStyle/>
              <a:p>
                <a:r>
                  <a:rPr lang="en-US">
                    <a:noFill/>
                  </a:rPr>
                  <a:t> </a:t>
                </a:r>
              </a:p>
            </p:txBody>
          </p:sp>
        </mc:Fallback>
      </mc:AlternateContent>
      <p:sp>
        <p:nvSpPr>
          <p:cNvPr id="31" name="Правоъгълник 30"/>
          <p:cNvSpPr/>
          <p:nvPr/>
        </p:nvSpPr>
        <p:spPr>
          <a:xfrm>
            <a:off x="5953649" y="4704214"/>
            <a:ext cx="2146742" cy="369332"/>
          </a:xfrm>
          <a:prstGeom prst="rect">
            <a:avLst/>
          </a:prstGeom>
        </p:spPr>
        <p:txBody>
          <a:bodyPr wrap="none">
            <a:spAutoFit/>
          </a:bodyPr>
          <a:lstStyle/>
          <a:p>
            <a:r>
              <a:rPr lang="bg-BG" dirty="0"/>
              <a:t>сила на срязване</a:t>
            </a:r>
          </a:p>
        </p:txBody>
      </p:sp>
      <mc:AlternateContent xmlns:mc="http://schemas.openxmlformats.org/markup-compatibility/2006" xmlns:a14="http://schemas.microsoft.com/office/drawing/2010/main">
        <mc:Choice Requires="a14">
          <p:sp>
            <p:nvSpPr>
              <p:cNvPr id="32" name="Правоъгълник 31"/>
              <p:cNvSpPr/>
              <p:nvPr/>
            </p:nvSpPr>
            <p:spPr>
              <a:xfrm>
                <a:off x="4331955" y="5215730"/>
                <a:ext cx="1605055"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b="0" i="1" smtClean="0">
                              <a:latin typeface="Cambria Math" panose="02040503050406030204" pitchFamily="18" charset="0"/>
                            </a:rPr>
                          </m:ctrlPr>
                        </m:sSubPr>
                        <m:e>
                          <m:r>
                            <a:rPr lang="bg-BG" b="0" i="0" smtClean="0">
                              <a:latin typeface="Cambria Math"/>
                            </a:rPr>
                            <m:t>М</m:t>
                          </m:r>
                        </m:e>
                        <m:sub>
                          <m:r>
                            <a:rPr lang="bg-BG" b="0" i="1" smtClean="0">
                              <a:latin typeface="Cambria Math"/>
                            </a:rPr>
                            <m:t>ог</m:t>
                          </m:r>
                        </m:sub>
                      </m:sSub>
                      <m:r>
                        <a:rPr lang="bg-BG" i="0">
                          <a:latin typeface="Cambria Math"/>
                        </a:rPr>
                        <m:t>=</m:t>
                      </m:r>
                      <m:r>
                        <m:rPr>
                          <m:nor/>
                        </m:rPr>
                        <a:rPr lang="bg-BG" i="1">
                          <a:latin typeface="Cambria Math"/>
                        </a:rPr>
                        <m:t> </m:t>
                      </m:r>
                      <m:r>
                        <m:rPr>
                          <m:nor/>
                        </m:rPr>
                        <a:rPr lang="bg-BG" b="0" smtClean="0">
                          <a:latin typeface="Cambria Math"/>
                        </a:rPr>
                        <m:t>М</m:t>
                      </m:r>
                      <m:r>
                        <m:rPr>
                          <m:sty m:val="p"/>
                        </m:rPr>
                        <a:rPr lang="bg-BG" i="0">
                          <a:latin typeface="Cambria Math"/>
                        </a:rPr>
                        <m:t>sin</m:t>
                      </m:r>
                      <m:r>
                        <a:rPr lang="bg-BG" i="1">
                          <a:latin typeface="Cambria Math"/>
                        </a:rPr>
                        <m:t>𝜓</m:t>
                      </m:r>
                    </m:oMath>
                  </m:oMathPara>
                </a14:m>
                <a:endParaRPr lang="bg-BG" dirty="0"/>
              </a:p>
            </p:txBody>
          </p:sp>
        </mc:Choice>
        <mc:Fallback xmlns="">
          <p:sp>
            <p:nvSpPr>
              <p:cNvPr id="32" name="Правоъгълник 31"/>
              <p:cNvSpPr>
                <a:spLocks noRot="1" noChangeAspect="1" noMove="1" noResize="1" noEditPoints="1" noAdjustHandles="1" noChangeArrowheads="1" noChangeShapeType="1" noTextEdit="1"/>
              </p:cNvSpPr>
              <p:nvPr/>
            </p:nvSpPr>
            <p:spPr>
              <a:xfrm>
                <a:off x="4331955" y="5215730"/>
                <a:ext cx="1605055" cy="369332"/>
              </a:xfrm>
              <a:prstGeom prst="rect">
                <a:avLst/>
              </a:prstGeom>
              <a:blipFill rotWithShape="1">
                <a:blip r:embed="rId17" cstate="print"/>
                <a:stretch>
                  <a:fillRect b="-10000"/>
                </a:stretch>
              </a:blipFill>
            </p:spPr>
            <p:txBody>
              <a:bodyPr/>
              <a:lstStyle/>
              <a:p>
                <a:r>
                  <a:rPr lang="bg-BG">
                    <a:noFill/>
                  </a:rPr>
                  <a:t> </a:t>
                </a:r>
              </a:p>
            </p:txBody>
          </p:sp>
        </mc:Fallback>
      </mc:AlternateContent>
      <p:sp>
        <p:nvSpPr>
          <p:cNvPr id="33" name="Правоъгълник 32"/>
          <p:cNvSpPr/>
          <p:nvPr/>
        </p:nvSpPr>
        <p:spPr>
          <a:xfrm>
            <a:off x="5937010" y="5215730"/>
            <a:ext cx="2036135" cy="369332"/>
          </a:xfrm>
          <a:prstGeom prst="rect">
            <a:avLst/>
          </a:prstGeom>
        </p:spPr>
        <p:txBody>
          <a:bodyPr wrap="none">
            <a:spAutoFit/>
          </a:bodyPr>
          <a:lstStyle/>
          <a:p>
            <a:r>
              <a:rPr lang="bg-BG" dirty="0"/>
              <a:t> огъващ момент</a:t>
            </a:r>
          </a:p>
        </p:txBody>
      </p:sp>
      <mc:AlternateContent xmlns:mc="http://schemas.openxmlformats.org/markup-compatibility/2006" xmlns:a14="http://schemas.microsoft.com/office/drawing/2010/main">
        <mc:Choice Requires="a14">
          <p:sp>
            <p:nvSpPr>
              <p:cNvPr id="34" name="Правоъгълник 33"/>
              <p:cNvSpPr/>
              <p:nvPr/>
            </p:nvSpPr>
            <p:spPr>
              <a:xfrm>
                <a:off x="4348594" y="5708081"/>
                <a:ext cx="1629100" cy="39485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b="0" i="1" smtClean="0">
                              <a:latin typeface="Cambria Math" panose="02040503050406030204" pitchFamily="18" charset="0"/>
                            </a:rPr>
                          </m:ctrlPr>
                        </m:sSubPr>
                        <m:e>
                          <m:r>
                            <a:rPr lang="bg-BG" b="0" i="0" smtClean="0">
                              <a:latin typeface="Cambria Math"/>
                            </a:rPr>
                            <m:t>М</m:t>
                          </m:r>
                        </m:e>
                        <m:sub>
                          <m:r>
                            <a:rPr lang="bg-BG" b="0" i="1" smtClean="0">
                              <a:latin typeface="Cambria Math"/>
                            </a:rPr>
                            <m:t>ус</m:t>
                          </m:r>
                        </m:sub>
                      </m:sSub>
                      <m:r>
                        <a:rPr lang="bg-BG" i="0">
                          <a:latin typeface="Cambria Math"/>
                        </a:rPr>
                        <m:t>=</m:t>
                      </m:r>
                      <m:r>
                        <m:rPr>
                          <m:nor/>
                        </m:rPr>
                        <a:rPr lang="bg-BG" i="1">
                          <a:latin typeface="Cambria Math"/>
                        </a:rPr>
                        <m:t> </m:t>
                      </m:r>
                      <m:r>
                        <m:rPr>
                          <m:nor/>
                        </m:rPr>
                        <a:rPr lang="bg-BG" b="0" smtClean="0">
                          <a:latin typeface="Cambria Math"/>
                        </a:rPr>
                        <m:t>М</m:t>
                      </m:r>
                      <m:r>
                        <m:rPr>
                          <m:sty m:val="p"/>
                        </m:rPr>
                        <a:rPr lang="en-US" b="0" i="0" smtClean="0">
                          <a:latin typeface="Cambria Math"/>
                        </a:rPr>
                        <m:t>cos</m:t>
                      </m:r>
                      <m:r>
                        <a:rPr lang="bg-BG" i="1">
                          <a:latin typeface="Cambria Math"/>
                        </a:rPr>
                        <m:t>𝜓</m:t>
                      </m:r>
                    </m:oMath>
                  </m:oMathPara>
                </a14:m>
                <a:endParaRPr lang="bg-BG" dirty="0"/>
              </a:p>
            </p:txBody>
          </p:sp>
        </mc:Choice>
        <mc:Fallback xmlns="">
          <p:sp>
            <p:nvSpPr>
              <p:cNvPr id="34" name="Правоъгълник 33"/>
              <p:cNvSpPr>
                <a:spLocks noRot="1" noChangeAspect="1" noMove="1" noResize="1" noEditPoints="1" noAdjustHandles="1" noChangeArrowheads="1" noChangeShapeType="1" noTextEdit="1"/>
              </p:cNvSpPr>
              <p:nvPr/>
            </p:nvSpPr>
            <p:spPr>
              <a:xfrm>
                <a:off x="4348594" y="5708081"/>
                <a:ext cx="1629100" cy="394852"/>
              </a:xfrm>
              <a:prstGeom prst="rect">
                <a:avLst/>
              </a:prstGeom>
              <a:blipFill rotWithShape="1">
                <a:blip r:embed="rId18" cstate="print"/>
                <a:stretch>
                  <a:fillRect b="-6154"/>
                </a:stretch>
              </a:blipFill>
            </p:spPr>
            <p:txBody>
              <a:bodyPr/>
              <a:lstStyle/>
              <a:p>
                <a:r>
                  <a:rPr lang="bg-BG">
                    <a:noFill/>
                  </a:rPr>
                  <a:t> </a:t>
                </a:r>
              </a:p>
            </p:txBody>
          </p:sp>
        </mc:Fallback>
      </mc:AlternateContent>
      <p:sp>
        <p:nvSpPr>
          <p:cNvPr id="35" name="Правоъгълник 34"/>
          <p:cNvSpPr/>
          <p:nvPr/>
        </p:nvSpPr>
        <p:spPr>
          <a:xfrm>
            <a:off x="5953649" y="5708081"/>
            <a:ext cx="1986441" cy="369332"/>
          </a:xfrm>
          <a:prstGeom prst="rect">
            <a:avLst/>
          </a:prstGeom>
        </p:spPr>
        <p:txBody>
          <a:bodyPr wrap="none">
            <a:spAutoFit/>
          </a:bodyPr>
          <a:lstStyle/>
          <a:p>
            <a:r>
              <a:rPr lang="bg-BG" dirty="0"/>
              <a:t> усукващ момент</a:t>
            </a:r>
          </a:p>
        </p:txBody>
      </p:sp>
    </p:spTree>
    <p:extLst>
      <p:ext uri="{BB962C8B-B14F-4D97-AF65-F5344CB8AC3E}">
        <p14:creationId xmlns:p14="http://schemas.microsoft.com/office/powerpoint/2010/main" val="881663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8" grpId="0" animBg="1"/>
      <p:bldP spid="20" grpId="0" animBg="1"/>
      <p:bldP spid="22" grpId="0" animBg="1"/>
      <p:bldP spid="24" grpId="0"/>
      <p:bldP spid="30" grpId="0" animBg="1"/>
      <p:bldP spid="31" grpId="0"/>
      <p:bldP spid="32" grpId="0" animBg="1"/>
      <p:bldP spid="33" grpId="0"/>
      <p:bldP spid="34" grpId="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14348" y="285728"/>
            <a:ext cx="7632848" cy="579710"/>
          </a:xfrm>
        </p:spPr>
        <p:txBody>
          <a:bodyPr/>
          <a:lstStyle/>
          <a:p>
            <a:pPr marL="109537" indent="0" algn="ctr">
              <a:buNone/>
            </a:pPr>
            <a:r>
              <a:rPr lang="bg-BG" sz="2200" dirty="0" err="1">
                <a:solidFill>
                  <a:srgbClr val="C00000"/>
                </a:solidFill>
                <a:effectLst/>
                <a:latin typeface="Arial" pitchFamily="34" charset="0"/>
                <a:cs typeface="Arial" pitchFamily="34" charset="0"/>
              </a:rPr>
              <a:t>Торсионни</a:t>
            </a:r>
            <a:r>
              <a:rPr lang="bg-BG" sz="2200" dirty="0">
                <a:solidFill>
                  <a:srgbClr val="C00000"/>
                </a:solidFill>
                <a:effectLst/>
                <a:latin typeface="Arial" pitchFamily="34" charset="0"/>
                <a:cs typeface="Arial" pitchFamily="34" charset="0"/>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 name="Правоъгълник 1"/>
              <p:cNvSpPr/>
              <p:nvPr/>
            </p:nvSpPr>
            <p:spPr>
              <a:xfrm>
                <a:off x="1403648" y="1045771"/>
                <a:ext cx="2389180" cy="461665"/>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𝑄</m:t>
                      </m:r>
                      <m:r>
                        <a:rPr lang="bg-BG" sz="2400" i="0">
                          <a:latin typeface="Cambria Math"/>
                        </a:rPr>
                        <m:t>=</m:t>
                      </m:r>
                      <m:r>
                        <a:rPr lang="bg-BG" sz="2400" i="1">
                          <a:latin typeface="Cambria Math"/>
                        </a:rPr>
                        <m:t>𝐹</m:t>
                      </m:r>
                      <m:r>
                        <m:rPr>
                          <m:nor/>
                        </m:rPr>
                        <a:rPr lang="bg-BG" sz="2400" i="1">
                          <a:latin typeface="Cambria Math"/>
                        </a:rPr>
                        <m:t> </m:t>
                      </m:r>
                      <m:r>
                        <m:rPr>
                          <m:sty m:val="p"/>
                        </m:rPr>
                        <a:rPr lang="bg-BG" sz="2400" i="0">
                          <a:latin typeface="Cambria Math"/>
                        </a:rPr>
                        <m:t>cos</m:t>
                      </m:r>
                      <m:r>
                        <a:rPr lang="bg-BG" sz="2400" i="1">
                          <a:latin typeface="Cambria Math"/>
                        </a:rPr>
                        <m:t>𝜓</m:t>
                      </m:r>
                      <m:r>
                        <a:rPr lang="bg-BG" sz="2400" i="0">
                          <a:latin typeface="Cambria Math"/>
                        </a:rPr>
                        <m:t>≈</m:t>
                      </m:r>
                      <m:r>
                        <a:rPr lang="bg-BG" sz="2400" i="1">
                          <a:latin typeface="Cambria Math"/>
                        </a:rPr>
                        <m:t>𝐹</m:t>
                      </m:r>
                    </m:oMath>
                  </m:oMathPara>
                </a14:m>
                <a:endParaRPr lang="bg-BG" sz="2400" dirty="0"/>
              </a:p>
            </p:txBody>
          </p:sp>
        </mc:Choice>
        <mc:Fallback xmlns="">
          <p:sp>
            <p:nvSpPr>
              <p:cNvPr id="2" name="Правоъгълник 1"/>
              <p:cNvSpPr>
                <a:spLocks noRot="1" noChangeAspect="1" noMove="1" noResize="1" noEditPoints="1" noAdjustHandles="1" noChangeArrowheads="1" noChangeShapeType="1" noTextEdit="1"/>
              </p:cNvSpPr>
              <p:nvPr/>
            </p:nvSpPr>
            <p:spPr>
              <a:xfrm>
                <a:off x="1403648" y="1045771"/>
                <a:ext cx="2389180" cy="461665"/>
              </a:xfrm>
              <a:prstGeom prst="rect">
                <a:avLst/>
              </a:prstGeom>
              <a:blipFill rotWithShape="1">
                <a:blip r:embed="rId2" cstate="print"/>
                <a:stretch>
                  <a:fillRect b="-13333"/>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3" name="Правоъгълник 2"/>
              <p:cNvSpPr/>
              <p:nvPr/>
            </p:nvSpPr>
            <p:spPr>
              <a:xfrm>
                <a:off x="4926761" y="1016596"/>
                <a:ext cx="2885598" cy="490840"/>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panose="02040503050406030204" pitchFamily="18" charset="0"/>
                            </a:rPr>
                          </m:ctrlPr>
                        </m:sSubPr>
                        <m:e>
                          <m:r>
                            <a:rPr lang="bg-BG" sz="2400" i="1">
                              <a:latin typeface="Cambria Math"/>
                            </a:rPr>
                            <m:t>𝑀</m:t>
                          </m:r>
                        </m:e>
                        <m:sub>
                          <m:r>
                            <a:rPr lang="bg-BG" sz="2400" i="1">
                              <a:latin typeface="Cambria Math"/>
                            </a:rPr>
                            <m:t>𝑦𝑐</m:t>
                          </m:r>
                        </m:sub>
                      </m:sSub>
                      <m:r>
                        <a:rPr lang="bg-BG" sz="2400" i="0">
                          <a:latin typeface="Cambria Math"/>
                        </a:rPr>
                        <m:t>=</m:t>
                      </m:r>
                      <m:r>
                        <m:rPr>
                          <m:nor/>
                        </m:rPr>
                        <a:rPr lang="bg-BG" sz="2400" i="1">
                          <a:latin typeface="Cambria Math"/>
                        </a:rPr>
                        <m:t> </m:t>
                      </m:r>
                      <m:r>
                        <a:rPr lang="bg-BG" sz="2400" i="1">
                          <a:latin typeface="Cambria Math"/>
                        </a:rPr>
                        <m:t>𝑀</m:t>
                      </m:r>
                      <m:r>
                        <m:rPr>
                          <m:nor/>
                        </m:rPr>
                        <a:rPr lang="bg-BG" sz="2400" i="1">
                          <a:latin typeface="Cambria Math"/>
                        </a:rPr>
                        <m:t> </m:t>
                      </m:r>
                      <m:r>
                        <m:rPr>
                          <m:sty m:val="p"/>
                        </m:rPr>
                        <a:rPr lang="bg-BG" sz="2400" i="0">
                          <a:latin typeface="Cambria Math"/>
                        </a:rPr>
                        <m:t>cos</m:t>
                      </m:r>
                      <m:r>
                        <a:rPr lang="bg-BG" sz="2400" i="1">
                          <a:latin typeface="Cambria Math"/>
                        </a:rPr>
                        <m:t>𝜓</m:t>
                      </m:r>
                      <m:r>
                        <a:rPr lang="bg-BG" sz="2400" i="0">
                          <a:latin typeface="Cambria Math"/>
                        </a:rPr>
                        <m:t>≈</m:t>
                      </m:r>
                      <m:r>
                        <a:rPr lang="bg-BG" sz="2400" i="1">
                          <a:latin typeface="Cambria Math"/>
                        </a:rPr>
                        <m:t>𝑀</m:t>
                      </m:r>
                    </m:oMath>
                  </m:oMathPara>
                </a14:m>
                <a:endParaRPr lang="bg-BG" sz="2400" dirty="0"/>
              </a:p>
            </p:txBody>
          </p:sp>
        </mc:Choice>
        <mc:Fallback xmlns="">
          <p:sp>
            <p:nvSpPr>
              <p:cNvPr id="3" name="Правоъгълник 2"/>
              <p:cNvSpPr>
                <a:spLocks noRot="1" noChangeAspect="1" noMove="1" noResize="1" noEditPoints="1" noAdjustHandles="1" noChangeArrowheads="1" noChangeShapeType="1" noTextEdit="1"/>
              </p:cNvSpPr>
              <p:nvPr/>
            </p:nvSpPr>
            <p:spPr>
              <a:xfrm>
                <a:off x="4926761" y="1016596"/>
                <a:ext cx="2885598" cy="490840"/>
              </a:xfrm>
              <a:prstGeom prst="rect">
                <a:avLst/>
              </a:prstGeom>
              <a:blipFill rotWithShape="1">
                <a:blip r:embed="rId3" cstate="print"/>
                <a:stretch>
                  <a:fillRect b="-11250"/>
                </a:stretch>
              </a:blipFill>
            </p:spPr>
            <p:txBody>
              <a:bodyPr/>
              <a:lstStyle/>
              <a:p>
                <a:r>
                  <a:rPr lang="bg-BG">
                    <a:noFill/>
                  </a:rPr>
                  <a:t> </a:t>
                </a:r>
              </a:p>
            </p:txBody>
          </p:sp>
        </mc:Fallback>
      </mc:AlternateContent>
      <p:sp>
        <p:nvSpPr>
          <p:cNvPr id="4" name="Правоъгълник 3"/>
          <p:cNvSpPr/>
          <p:nvPr/>
        </p:nvSpPr>
        <p:spPr>
          <a:xfrm>
            <a:off x="755576" y="1700808"/>
            <a:ext cx="7632848" cy="369332"/>
          </a:xfrm>
          <a:prstGeom prst="rect">
            <a:avLst/>
          </a:prstGeom>
        </p:spPr>
        <p:txBody>
          <a:bodyPr wrap="square">
            <a:spAutoFit/>
          </a:bodyPr>
          <a:lstStyle/>
          <a:p>
            <a:r>
              <a:rPr lang="bg-BG" dirty="0" err="1"/>
              <a:t>О</a:t>
            </a:r>
            <a:r>
              <a:rPr lang="ru-RU" dirty="0"/>
              <a:t>бщото тангенциално напрежение се получава:</a:t>
            </a:r>
            <a:endParaRPr lang="bg-BG" dirty="0"/>
          </a:p>
        </p:txBody>
      </p:sp>
      <mc:AlternateContent xmlns:mc="http://schemas.openxmlformats.org/markup-compatibility/2006" xmlns:a14="http://schemas.microsoft.com/office/drawing/2010/main">
        <mc:Choice Requires="a14">
          <p:sp>
            <p:nvSpPr>
              <p:cNvPr id="5" name="Правоъгълник 4"/>
              <p:cNvSpPr/>
              <p:nvPr/>
            </p:nvSpPr>
            <p:spPr>
              <a:xfrm>
                <a:off x="1379713" y="2164214"/>
                <a:ext cx="3350404" cy="846194"/>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𝜏</m:t>
                      </m:r>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𝜏</m:t>
                          </m:r>
                        </m:e>
                        <m:sub>
                          <m:r>
                            <a:rPr lang="bg-BG" sz="2400" i="1">
                              <a:latin typeface="Cambria Math"/>
                            </a:rPr>
                            <m:t>𝑦𝑐</m:t>
                          </m:r>
                        </m:sub>
                      </m:sSub>
                      <m:r>
                        <a:rPr lang="bg-BG" sz="2400" i="0">
                          <a:latin typeface="Cambria Math"/>
                        </a:rPr>
                        <m:t>+</m:t>
                      </m:r>
                      <m:sSub>
                        <m:sSubPr>
                          <m:ctrlPr>
                            <a:rPr lang="bg-BG" sz="2400" i="1">
                              <a:latin typeface="Cambria Math" panose="02040503050406030204" pitchFamily="18" charset="0"/>
                            </a:rPr>
                          </m:ctrlPr>
                        </m:sSubPr>
                        <m:e>
                          <m:r>
                            <a:rPr lang="bg-BG" sz="2400" i="1">
                              <a:latin typeface="Cambria Math"/>
                            </a:rPr>
                            <m:t>𝜏</m:t>
                          </m:r>
                        </m:e>
                        <m:sub>
                          <m:r>
                            <a:rPr lang="bg-BG" sz="2400" i="1">
                              <a:latin typeface="Cambria Math"/>
                            </a:rPr>
                            <m:t>𝑐𝑝</m:t>
                          </m:r>
                        </m:sub>
                      </m:sSub>
                      <m:r>
                        <a:rPr lang="bg-BG" sz="2400" i="0">
                          <a:latin typeface="Cambria Math"/>
                        </a:rPr>
                        <m:t>=</m:t>
                      </m:r>
                      <m:f>
                        <m:fPr>
                          <m:ctrlPr>
                            <a:rPr lang="bg-BG" sz="2400" i="1">
                              <a:latin typeface="Cambria Math" panose="02040503050406030204" pitchFamily="18" charset="0"/>
                            </a:rPr>
                          </m:ctrlPr>
                        </m:fPr>
                        <m:num>
                          <m:r>
                            <a:rPr lang="bg-BG" sz="2400" i="1">
                              <a:latin typeface="Cambria Math"/>
                            </a:rPr>
                            <m:t>𝑀</m:t>
                          </m:r>
                        </m:num>
                        <m:den>
                          <m:sSub>
                            <m:sSubPr>
                              <m:ctrlPr>
                                <a:rPr lang="bg-BG" sz="2400" i="1">
                                  <a:latin typeface="Cambria Math" panose="02040503050406030204" pitchFamily="18" charset="0"/>
                                </a:rPr>
                              </m:ctrlPr>
                            </m:sSubPr>
                            <m:e>
                              <m:r>
                                <a:rPr lang="bg-BG" sz="2400" i="1">
                                  <a:latin typeface="Cambria Math"/>
                                </a:rPr>
                                <m:t>𝑊</m:t>
                              </m:r>
                            </m:e>
                            <m:sub>
                              <m:r>
                                <a:rPr lang="bg-BG" sz="2400" i="1">
                                  <a:latin typeface="Cambria Math"/>
                                </a:rPr>
                                <m:t>𝑐</m:t>
                              </m:r>
                            </m:sub>
                          </m:sSub>
                        </m:den>
                      </m:f>
                      <m:r>
                        <a:rPr lang="bg-BG" sz="2400" i="0">
                          <a:latin typeface="Cambria Math"/>
                        </a:rPr>
                        <m:t>+</m:t>
                      </m:r>
                      <m:f>
                        <m:fPr>
                          <m:ctrlPr>
                            <a:rPr lang="bg-BG" sz="2400" i="1">
                              <a:latin typeface="Cambria Math" panose="02040503050406030204" pitchFamily="18" charset="0"/>
                            </a:rPr>
                          </m:ctrlPr>
                        </m:fPr>
                        <m:num>
                          <m:r>
                            <a:rPr lang="bg-BG" sz="2400" i="1">
                              <a:latin typeface="Cambria Math"/>
                            </a:rPr>
                            <m:t>𝐹</m:t>
                          </m:r>
                        </m:num>
                        <m:den>
                          <m:r>
                            <a:rPr lang="bg-BG" sz="2400" i="1">
                              <a:latin typeface="Cambria Math"/>
                            </a:rPr>
                            <m:t>𝑆</m:t>
                          </m:r>
                        </m:den>
                      </m:f>
                    </m:oMath>
                  </m:oMathPara>
                </a14:m>
                <a:endParaRPr lang="bg-BG" sz="2400" dirty="0"/>
              </a:p>
            </p:txBody>
          </p:sp>
        </mc:Choice>
        <mc:Fallback xmlns="">
          <p:sp>
            <p:nvSpPr>
              <p:cNvPr id="5" name="Правоъгълник 4"/>
              <p:cNvSpPr>
                <a:spLocks noRot="1" noChangeAspect="1" noMove="1" noResize="1" noEditPoints="1" noAdjustHandles="1" noChangeArrowheads="1" noChangeShapeType="1" noTextEdit="1"/>
              </p:cNvSpPr>
              <p:nvPr/>
            </p:nvSpPr>
            <p:spPr>
              <a:xfrm>
                <a:off x="1379713" y="2164214"/>
                <a:ext cx="3350404" cy="846194"/>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7" name="Правоъгълник 6"/>
              <p:cNvSpPr/>
              <p:nvPr/>
            </p:nvSpPr>
            <p:spPr>
              <a:xfrm>
                <a:off x="6137542" y="2217979"/>
                <a:ext cx="1674817"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panose="02040503050406030204" pitchFamily="18" charset="0"/>
                            </a:rPr>
                          </m:ctrlPr>
                        </m:sSubPr>
                        <m:e>
                          <m:r>
                            <a:rPr lang="bg-BG" i="1">
                              <a:latin typeface="Cambria Math"/>
                            </a:rPr>
                            <m:t>𝑊</m:t>
                          </m:r>
                        </m:e>
                        <m:sub>
                          <m:r>
                            <a:rPr lang="bg-BG" i="1">
                              <a:latin typeface="Cambria Math"/>
                            </a:rPr>
                            <m:t>𝑐</m:t>
                          </m:r>
                        </m:sub>
                      </m:sSub>
                      <m:r>
                        <a:rPr lang="bg-BG" i="0">
                          <a:latin typeface="Cambria Math"/>
                        </a:rPr>
                        <m:t>=</m:t>
                      </m:r>
                      <m:r>
                        <a:rPr lang="bg-BG" i="1">
                          <a:latin typeface="Cambria Math"/>
                        </a:rPr>
                        <m:t>𝜋</m:t>
                      </m:r>
                      <m:r>
                        <m:rPr>
                          <m:nor/>
                        </m:rPr>
                        <a:rPr lang="bg-BG" i="1">
                          <a:latin typeface="Cambria Math"/>
                        </a:rPr>
                        <m:t> </m:t>
                      </m:r>
                      <m:f>
                        <m:fPr>
                          <m:type m:val="lin"/>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bg-BG" i="1">
                                  <a:latin typeface="Cambria Math"/>
                                </a:rPr>
                                <m:t>𝑑</m:t>
                              </m:r>
                            </m:e>
                            <m:sup>
                              <m:r>
                                <a:rPr lang="bg-BG" i="0">
                                  <a:latin typeface="Cambria Math"/>
                                </a:rPr>
                                <m:t>3</m:t>
                              </m:r>
                            </m:sup>
                          </m:sSup>
                        </m:num>
                        <m:den>
                          <m:r>
                            <a:rPr lang="bg-BG" i="0">
                              <a:latin typeface="Cambria Math"/>
                            </a:rPr>
                            <m:t>16</m:t>
                          </m:r>
                        </m:den>
                      </m:f>
                    </m:oMath>
                  </m:oMathPara>
                </a14:m>
                <a:endParaRPr lang="bg-BG" dirty="0"/>
              </a:p>
            </p:txBody>
          </p:sp>
        </mc:Choice>
        <mc:Fallback xmlns="">
          <p:sp>
            <p:nvSpPr>
              <p:cNvPr id="7" name="Правоъгълник 6"/>
              <p:cNvSpPr>
                <a:spLocks noRot="1" noChangeAspect="1" noMove="1" noResize="1" noEditPoints="1" noAdjustHandles="1" noChangeArrowheads="1" noChangeShapeType="1" noTextEdit="1"/>
              </p:cNvSpPr>
              <p:nvPr/>
            </p:nvSpPr>
            <p:spPr>
              <a:xfrm>
                <a:off x="6137542" y="2217979"/>
                <a:ext cx="1674817" cy="369332"/>
              </a:xfrm>
              <a:prstGeom prst="rect">
                <a:avLst/>
              </a:prstGeom>
              <a:blipFill rotWithShape="1">
                <a:blip r:embed="rId5" cstate="print"/>
                <a:stretch>
                  <a:fillRect t="-121667" r="-20000" b="-17666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8" name="Правоъгълник 7"/>
              <p:cNvSpPr/>
              <p:nvPr/>
            </p:nvSpPr>
            <p:spPr>
              <a:xfrm>
                <a:off x="6137542" y="2805972"/>
                <a:ext cx="1403013"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𝑆</m:t>
                      </m:r>
                      <m:r>
                        <a:rPr lang="bg-BG" i="0">
                          <a:latin typeface="Cambria Math"/>
                        </a:rPr>
                        <m:t>=</m:t>
                      </m:r>
                      <m:r>
                        <a:rPr lang="bg-BG" i="1">
                          <a:latin typeface="Cambria Math"/>
                        </a:rPr>
                        <m:t>𝜋</m:t>
                      </m:r>
                      <m:r>
                        <m:rPr>
                          <m:nor/>
                        </m:rPr>
                        <a:rPr lang="bg-BG" i="1">
                          <a:latin typeface="Cambria Math"/>
                        </a:rPr>
                        <m:t> </m:t>
                      </m:r>
                      <m:f>
                        <m:fPr>
                          <m:type m:val="lin"/>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bg-BG" i="1">
                                  <a:latin typeface="Cambria Math"/>
                                </a:rPr>
                                <m:t>𝑑</m:t>
                              </m:r>
                            </m:e>
                            <m:sup>
                              <m:r>
                                <a:rPr lang="bg-BG" i="0">
                                  <a:latin typeface="Cambria Math"/>
                                </a:rPr>
                                <m:t>2</m:t>
                              </m:r>
                            </m:sup>
                          </m:sSup>
                        </m:num>
                        <m:den>
                          <m:r>
                            <a:rPr lang="bg-BG" i="0">
                              <a:latin typeface="Cambria Math"/>
                            </a:rPr>
                            <m:t>4</m:t>
                          </m:r>
                        </m:den>
                      </m:f>
                    </m:oMath>
                  </m:oMathPara>
                </a14:m>
                <a:endParaRPr lang="bg-BG" dirty="0"/>
              </a:p>
            </p:txBody>
          </p:sp>
        </mc:Choice>
        <mc:Fallback xmlns="">
          <p:sp>
            <p:nvSpPr>
              <p:cNvPr id="8" name="Правоъгълник 7"/>
              <p:cNvSpPr>
                <a:spLocks noRot="1" noChangeAspect="1" noMove="1" noResize="1" noEditPoints="1" noAdjustHandles="1" noChangeArrowheads="1" noChangeShapeType="1" noTextEdit="1"/>
              </p:cNvSpPr>
              <p:nvPr/>
            </p:nvSpPr>
            <p:spPr>
              <a:xfrm>
                <a:off x="6137542" y="2805972"/>
                <a:ext cx="1403013" cy="369332"/>
              </a:xfrm>
              <a:prstGeom prst="rect">
                <a:avLst/>
              </a:prstGeom>
              <a:blipFill rotWithShape="1">
                <a:blip r:embed="rId6" cstate="print"/>
                <a:stretch>
                  <a:fillRect t="-119672" r="-33043"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Правоъгълник 8"/>
              <p:cNvSpPr/>
              <p:nvPr/>
            </p:nvSpPr>
            <p:spPr>
              <a:xfrm>
                <a:off x="1407534" y="3212976"/>
                <a:ext cx="4121898" cy="786177"/>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solidFill>
                            <a:prstClr val="black"/>
                          </a:solidFill>
                          <a:latin typeface="Cambria Math"/>
                        </a:rPr>
                        <m:t>𝜏</m:t>
                      </m:r>
                      <m:r>
                        <a:rPr lang="bg-BG" sz="2400">
                          <a:solidFill>
                            <a:prstClr val="black"/>
                          </a:solidFill>
                          <a:latin typeface="Cambria Math"/>
                        </a:rPr>
                        <m:t>=</m:t>
                      </m:r>
                      <m:f>
                        <m:fPr>
                          <m:ctrlPr>
                            <a:rPr lang="bg-BG" sz="2400" i="1">
                              <a:solidFill>
                                <a:prstClr val="black"/>
                              </a:solidFill>
                              <a:latin typeface="Cambria Math" panose="02040503050406030204" pitchFamily="18" charset="0"/>
                            </a:rPr>
                          </m:ctrlPr>
                        </m:fPr>
                        <m:num>
                          <m:r>
                            <a:rPr lang="bg-BG" sz="2400">
                              <a:solidFill>
                                <a:prstClr val="black"/>
                              </a:solidFill>
                              <a:latin typeface="Cambria Math"/>
                            </a:rPr>
                            <m:t>8</m:t>
                          </m:r>
                          <m:r>
                            <a:rPr lang="bg-BG" sz="2400" i="1">
                              <a:solidFill>
                                <a:prstClr val="black"/>
                              </a:solidFill>
                              <a:latin typeface="Cambria Math"/>
                            </a:rPr>
                            <m:t>𝐹𝐷</m:t>
                          </m:r>
                        </m:num>
                        <m:den>
                          <m:r>
                            <a:rPr lang="bg-BG" sz="2400" i="1">
                              <a:solidFill>
                                <a:prstClr val="black"/>
                              </a:solidFill>
                              <a:latin typeface="Cambria Math"/>
                            </a:rPr>
                            <m:t>𝜋</m:t>
                          </m:r>
                          <m:r>
                            <m:rPr>
                              <m:nor/>
                            </m:rPr>
                            <a:rPr lang="bg-BG" sz="2400" i="1">
                              <a:solidFill>
                                <a:prstClr val="black"/>
                              </a:solidFill>
                              <a:latin typeface="Cambria Math"/>
                            </a:rPr>
                            <m:t> </m:t>
                          </m:r>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𝑑</m:t>
                              </m:r>
                            </m:e>
                            <m:sup>
                              <m:r>
                                <a:rPr lang="bg-BG" sz="2400">
                                  <a:solidFill>
                                    <a:prstClr val="black"/>
                                  </a:solidFill>
                                  <a:latin typeface="Cambria Math"/>
                                </a:rPr>
                                <m:t>3</m:t>
                              </m:r>
                            </m:sup>
                          </m:sSup>
                        </m:den>
                      </m:f>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𝑘</m:t>
                          </m:r>
                        </m:e>
                        <m:sub>
                          <m:r>
                            <a:rPr lang="bg-BG" sz="2400">
                              <a:solidFill>
                                <a:prstClr val="black"/>
                              </a:solidFill>
                              <a:latin typeface="Cambria Math"/>
                            </a:rPr>
                            <m:t>1</m:t>
                          </m:r>
                        </m:sub>
                      </m:sSub>
                      <m:r>
                        <a:rPr lang="bg-BG" sz="2400">
                          <a:solidFill>
                            <a:prstClr val="black"/>
                          </a:solidFill>
                          <a:latin typeface="Cambria Math"/>
                        </a:rPr>
                        <m:t>=</m:t>
                      </m:r>
                      <m:f>
                        <m:fPr>
                          <m:ctrlPr>
                            <a:rPr lang="bg-BG" sz="2400" i="1">
                              <a:solidFill>
                                <a:prstClr val="black"/>
                              </a:solidFill>
                              <a:latin typeface="Cambria Math" panose="02040503050406030204" pitchFamily="18" charset="0"/>
                            </a:rPr>
                          </m:ctrlPr>
                        </m:fPr>
                        <m:num>
                          <m:r>
                            <a:rPr lang="bg-BG" sz="2400">
                              <a:solidFill>
                                <a:prstClr val="black"/>
                              </a:solidFill>
                              <a:latin typeface="Cambria Math"/>
                            </a:rPr>
                            <m:t>8</m:t>
                          </m:r>
                          <m:r>
                            <a:rPr lang="bg-BG" sz="2400" i="1">
                              <a:solidFill>
                                <a:prstClr val="black"/>
                              </a:solidFill>
                              <a:latin typeface="Cambria Math"/>
                            </a:rPr>
                            <m:t>𝐹𝑐</m:t>
                          </m:r>
                        </m:num>
                        <m:den>
                          <m:r>
                            <a:rPr lang="bg-BG" sz="2400" i="1">
                              <a:solidFill>
                                <a:prstClr val="black"/>
                              </a:solidFill>
                              <a:latin typeface="Cambria Math"/>
                            </a:rPr>
                            <m:t>𝜋</m:t>
                          </m:r>
                          <m:r>
                            <m:rPr>
                              <m:nor/>
                            </m:rPr>
                            <a:rPr lang="bg-BG" sz="2400" i="1">
                              <a:solidFill>
                                <a:prstClr val="black"/>
                              </a:solidFill>
                              <a:latin typeface="Cambria Math"/>
                            </a:rPr>
                            <m:t> </m:t>
                          </m:r>
                          <m:sSup>
                            <m:sSupPr>
                              <m:ctrlPr>
                                <a:rPr lang="bg-BG" sz="2400" i="1">
                                  <a:solidFill>
                                    <a:prstClr val="black"/>
                                  </a:solidFill>
                                  <a:latin typeface="Cambria Math" panose="02040503050406030204" pitchFamily="18" charset="0"/>
                                </a:rPr>
                              </m:ctrlPr>
                            </m:sSupPr>
                            <m:e>
                              <m:r>
                                <a:rPr lang="bg-BG" sz="2400" i="1">
                                  <a:solidFill>
                                    <a:prstClr val="black"/>
                                  </a:solidFill>
                                  <a:latin typeface="Cambria Math"/>
                                </a:rPr>
                                <m:t>𝑑</m:t>
                              </m:r>
                            </m:e>
                            <m:sup>
                              <m:r>
                                <a:rPr lang="bg-BG" sz="2400">
                                  <a:solidFill>
                                    <a:prstClr val="black"/>
                                  </a:solidFill>
                                  <a:latin typeface="Cambria Math"/>
                                </a:rPr>
                                <m:t>2</m:t>
                              </m:r>
                            </m:sup>
                          </m:sSup>
                        </m:den>
                      </m:f>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𝑘</m:t>
                          </m:r>
                        </m:e>
                        <m:sub>
                          <m:r>
                            <a:rPr lang="bg-BG" sz="2400">
                              <a:solidFill>
                                <a:prstClr val="black"/>
                              </a:solidFill>
                              <a:latin typeface="Cambria Math"/>
                            </a:rPr>
                            <m:t>1</m:t>
                          </m:r>
                        </m:sub>
                      </m:sSub>
                      <m:r>
                        <a:rPr lang="bg-BG" sz="2400">
                          <a:solidFill>
                            <a:prstClr val="black"/>
                          </a:solidFill>
                          <a:latin typeface="Cambria Math"/>
                        </a:rPr>
                        <m:t>≤[</m:t>
                      </m:r>
                      <m:sSub>
                        <m:sSubPr>
                          <m:ctrlPr>
                            <a:rPr lang="bg-BG" sz="2400" i="1">
                              <a:solidFill>
                                <a:prstClr val="black"/>
                              </a:solidFill>
                              <a:latin typeface="Cambria Math" panose="02040503050406030204" pitchFamily="18" charset="0"/>
                            </a:rPr>
                          </m:ctrlPr>
                        </m:sSubPr>
                        <m:e>
                          <m:r>
                            <a:rPr lang="bg-BG" sz="2400" i="1">
                              <a:solidFill>
                                <a:prstClr val="black"/>
                              </a:solidFill>
                              <a:latin typeface="Cambria Math"/>
                            </a:rPr>
                            <m:t>𝜏</m:t>
                          </m:r>
                        </m:e>
                        <m:sub>
                          <m:r>
                            <a:rPr lang="bg-BG" sz="2400" i="1">
                              <a:solidFill>
                                <a:prstClr val="black"/>
                              </a:solidFill>
                              <a:latin typeface="Cambria Math"/>
                            </a:rPr>
                            <m:t>𝑦𝑐</m:t>
                          </m:r>
                        </m:sub>
                      </m:sSub>
                      <m:r>
                        <a:rPr lang="en-US" sz="2400" i="1">
                          <a:solidFill>
                            <a:prstClr val="black"/>
                          </a:solidFill>
                          <a:latin typeface="Cambria Math"/>
                        </a:rPr>
                        <m:t>]</m:t>
                      </m:r>
                    </m:oMath>
                  </m:oMathPara>
                </a14:m>
                <a:endParaRPr lang="bg-BG" sz="2400" dirty="0"/>
              </a:p>
            </p:txBody>
          </p:sp>
        </mc:Choice>
        <mc:Fallback xmlns="">
          <p:sp>
            <p:nvSpPr>
              <p:cNvPr id="9" name="Правоъгълник 8"/>
              <p:cNvSpPr>
                <a:spLocks noRot="1" noChangeAspect="1" noMove="1" noResize="1" noEditPoints="1" noAdjustHandles="1" noChangeArrowheads="1" noChangeShapeType="1" noTextEdit="1"/>
              </p:cNvSpPr>
              <p:nvPr/>
            </p:nvSpPr>
            <p:spPr>
              <a:xfrm>
                <a:off x="1407534" y="3212976"/>
                <a:ext cx="4121898" cy="786177"/>
              </a:xfrm>
              <a:prstGeom prst="rect">
                <a:avLst/>
              </a:prstGeom>
              <a:blipFill rotWithShape="1">
                <a:blip r:embed="rId7"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Правоъгълник 9"/>
              <p:cNvSpPr/>
              <p:nvPr/>
            </p:nvSpPr>
            <p:spPr>
              <a:xfrm>
                <a:off x="1122513" y="4127201"/>
                <a:ext cx="7121895" cy="1039515"/>
              </a:xfrm>
              <a:prstGeom prst="rect">
                <a:avLst/>
              </a:prstGeom>
            </p:spPr>
            <p:txBody>
              <a:bodyPr wrap="square">
                <a:spAutoFit/>
              </a:bodyPr>
              <a:lstStyle/>
              <a:p>
                <a:pPr algn="just"/>
                <a:r>
                  <a:rPr lang="ru-RU" dirty="0"/>
                  <a:t>Коефициентът </a:t>
                </a:r>
                <a14:m>
                  <m:oMath xmlns:m="http://schemas.openxmlformats.org/officeDocument/2006/math">
                    <m:sSub>
                      <m:sSubPr>
                        <m:ctrlPr>
                          <a:rPr lang="bg-BG" i="1">
                            <a:latin typeface="Cambria Math" panose="02040503050406030204" pitchFamily="18" charset="0"/>
                          </a:rPr>
                        </m:ctrlPr>
                      </m:sSubPr>
                      <m:e>
                        <m:r>
                          <a:rPr lang="bg-BG" i="1">
                            <a:latin typeface="Cambria Math"/>
                          </a:rPr>
                          <m:t>𝑘</m:t>
                        </m:r>
                      </m:e>
                      <m:sub>
                        <m:r>
                          <a:rPr lang="bg-BG">
                            <a:latin typeface="Cambria Math"/>
                          </a:rPr>
                          <m:t>1</m:t>
                        </m:r>
                      </m:sub>
                    </m:sSub>
                    <m:r>
                      <a:rPr lang="bg-BG">
                        <a:latin typeface="Cambria Math"/>
                      </a:rPr>
                      <m:t>=</m:t>
                    </m:r>
                    <m:f>
                      <m:fPr>
                        <m:ctrlPr>
                          <a:rPr lang="bg-BG" i="1">
                            <a:latin typeface="Cambria Math" panose="02040503050406030204" pitchFamily="18" charset="0"/>
                          </a:rPr>
                        </m:ctrlPr>
                      </m:fPr>
                      <m:num>
                        <m:r>
                          <a:rPr lang="bg-BG">
                            <a:latin typeface="Cambria Math"/>
                          </a:rPr>
                          <m:t>4</m:t>
                        </m:r>
                        <m:r>
                          <a:rPr lang="bg-BG" i="1">
                            <a:latin typeface="Cambria Math"/>
                          </a:rPr>
                          <m:t>𝑐</m:t>
                        </m:r>
                        <m:r>
                          <a:rPr lang="bg-BG">
                            <a:latin typeface="Cambria Math"/>
                          </a:rPr>
                          <m:t>+2</m:t>
                        </m:r>
                      </m:num>
                      <m:den>
                        <m:r>
                          <a:rPr lang="bg-BG">
                            <a:latin typeface="Cambria Math"/>
                          </a:rPr>
                          <m:t>4</m:t>
                        </m:r>
                        <m:r>
                          <a:rPr lang="bg-BG" i="1">
                            <a:latin typeface="Cambria Math"/>
                          </a:rPr>
                          <m:t>𝑐</m:t>
                        </m:r>
                        <m:r>
                          <a:rPr lang="bg-BG">
                            <a:latin typeface="Cambria Math"/>
                          </a:rPr>
                          <m:t>−3</m:t>
                        </m:r>
                      </m:den>
                    </m:f>
                    <m:r>
                      <a:rPr lang="bg-BG" b="0" i="1" smtClean="0">
                        <a:latin typeface="Cambria Math"/>
                      </a:rPr>
                      <m:t>, </m:t>
                    </m:r>
                    <m:r>
                      <a:rPr lang="bg-BG" i="1">
                        <a:latin typeface="Cambria Math"/>
                      </a:rPr>
                      <m:t>𝑐</m:t>
                    </m:r>
                    <m:r>
                      <a:rPr lang="bg-BG">
                        <a:latin typeface="Cambria Math"/>
                      </a:rPr>
                      <m:t>=</m:t>
                    </m:r>
                    <m:f>
                      <m:fPr>
                        <m:type m:val="lin"/>
                        <m:ctrlPr>
                          <a:rPr lang="bg-BG" i="1">
                            <a:latin typeface="Cambria Math" panose="02040503050406030204" pitchFamily="18" charset="0"/>
                          </a:rPr>
                        </m:ctrlPr>
                      </m:fPr>
                      <m:num>
                        <m:r>
                          <a:rPr lang="bg-BG" i="1">
                            <a:latin typeface="Cambria Math"/>
                          </a:rPr>
                          <m:t>𝐷</m:t>
                        </m:r>
                      </m:num>
                      <m:den>
                        <m:r>
                          <a:rPr lang="bg-BG" i="1">
                            <a:latin typeface="Cambria Math"/>
                          </a:rPr>
                          <m:t>𝑑</m:t>
                        </m:r>
                        <m:r>
                          <a:rPr lang="bg-BG" b="0" i="1" smtClean="0">
                            <a:latin typeface="Cambria Math"/>
                          </a:rPr>
                          <m:t>, </m:t>
                        </m:r>
                      </m:den>
                    </m:f>
                    <m:r>
                      <a:rPr lang="bg-BG" b="0" i="0" smtClean="0">
                        <a:latin typeface="Cambria Math"/>
                      </a:rPr>
                      <m:t>   </m:t>
                    </m:r>
                  </m:oMath>
                </a14:m>
                <a:r>
                  <a:rPr lang="ru-RU" dirty="0"/>
                  <a:t>отчита кривината на навивките и пренебрегнатите тангенциални напрежения на срязване.</a:t>
                </a:r>
                <a:endParaRPr lang="bg-BG" dirty="0"/>
              </a:p>
            </p:txBody>
          </p:sp>
        </mc:Choice>
        <mc:Fallback xmlns="">
          <p:sp>
            <p:nvSpPr>
              <p:cNvPr id="10" name="Правоъгълник 9"/>
              <p:cNvSpPr>
                <a:spLocks noRot="1" noChangeAspect="1" noMove="1" noResize="1" noEditPoints="1" noAdjustHandles="1" noChangeArrowheads="1" noChangeShapeType="1" noTextEdit="1"/>
              </p:cNvSpPr>
              <p:nvPr/>
            </p:nvSpPr>
            <p:spPr>
              <a:xfrm>
                <a:off x="1122513" y="4127201"/>
                <a:ext cx="7121895" cy="1039515"/>
              </a:xfrm>
              <a:prstGeom prst="rect">
                <a:avLst/>
              </a:prstGeom>
              <a:blipFill>
                <a:blip r:embed="rId8"/>
                <a:stretch>
                  <a:fillRect l="-685" t="-35673" r="-771" b="-81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Правоъгълник 10"/>
              <p:cNvSpPr/>
              <p:nvPr/>
            </p:nvSpPr>
            <p:spPr>
              <a:xfrm>
                <a:off x="4765614" y="4997475"/>
                <a:ext cx="2471382" cy="1183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𝑑</m:t>
                      </m:r>
                      <m:r>
                        <a:rPr lang="bg-BG" sz="2400" i="0">
                          <a:latin typeface="Cambria Math"/>
                        </a:rPr>
                        <m:t>=</m:t>
                      </m:r>
                      <m:rad>
                        <m:radPr>
                          <m:degHide m:val="on"/>
                          <m:ctrlPr>
                            <a:rPr lang="bg-BG" sz="2400" i="1">
                              <a:latin typeface="Cambria Math" panose="02040503050406030204" pitchFamily="18" charset="0"/>
                            </a:rPr>
                          </m:ctrlPr>
                        </m:radPr>
                        <m:deg/>
                        <m:e>
                          <m:f>
                            <m:fPr>
                              <m:ctrlPr>
                                <a:rPr lang="bg-BG" sz="2400" i="1">
                                  <a:latin typeface="Cambria Math" panose="02040503050406030204" pitchFamily="18" charset="0"/>
                                </a:rPr>
                              </m:ctrlPr>
                            </m:fPr>
                            <m:num>
                              <m:r>
                                <a:rPr lang="bg-BG" sz="2400" i="0">
                                  <a:latin typeface="Cambria Math"/>
                                </a:rPr>
                                <m:t>8</m:t>
                              </m:r>
                              <m:r>
                                <m:rPr>
                                  <m:nor/>
                                </m:rPr>
                                <a:rPr lang="bg-BG" sz="2400" i="1">
                                  <a:latin typeface="Cambria Math"/>
                                </a:rPr>
                                <m:t> </m:t>
                              </m:r>
                              <m:r>
                                <a:rPr lang="bg-BG" sz="2400" i="1">
                                  <a:latin typeface="Cambria Math"/>
                                </a:rPr>
                                <m:t>𝑐</m:t>
                              </m:r>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𝑘</m:t>
                                  </m:r>
                                </m:e>
                                <m:sub>
                                  <m:r>
                                    <a:rPr lang="bg-BG" sz="2400" i="0">
                                      <a:latin typeface="Cambria Math"/>
                                    </a:rPr>
                                    <m:t>1</m:t>
                                  </m:r>
                                </m:sub>
                              </m:sSub>
                              <m:r>
                                <m:rPr>
                                  <m:nor/>
                                </m:rPr>
                                <a:rPr lang="bg-BG" sz="2400" i="1">
                                  <a:latin typeface="Cambria Math"/>
                                </a:rPr>
                                <m:t> </m:t>
                              </m:r>
                              <m:sSub>
                                <m:sSubPr>
                                  <m:ctrlPr>
                                    <a:rPr lang="bg-BG" sz="2400" i="1">
                                      <a:latin typeface="Cambria Math" panose="02040503050406030204" pitchFamily="18" charset="0"/>
                                    </a:rPr>
                                  </m:ctrlPr>
                                </m:sSubPr>
                                <m:e>
                                  <m:r>
                                    <a:rPr lang="bg-BG" sz="2400" i="1">
                                      <a:latin typeface="Cambria Math"/>
                                    </a:rPr>
                                    <m:t>𝐹</m:t>
                                  </m:r>
                                </m:e>
                                <m:sub>
                                  <m:r>
                                    <m:rPr>
                                      <m:sty m:val="p"/>
                                    </m:rPr>
                                    <a:rPr lang="bg-BG" sz="2400" i="0">
                                      <a:latin typeface="Cambria Math"/>
                                    </a:rPr>
                                    <m:t>max</m:t>
                                  </m:r>
                                </m:sub>
                              </m:sSub>
                            </m:num>
                            <m:den>
                              <m:r>
                                <a:rPr lang="bg-BG" sz="2400" i="1">
                                  <a:latin typeface="Cambria Math"/>
                                </a:rPr>
                                <m:t>𝜋</m:t>
                              </m:r>
                              <m:r>
                                <m:rPr>
                                  <m:nor/>
                                </m:rPr>
                                <a:rPr lang="bg-BG" sz="2400" i="1">
                                  <a:latin typeface="Cambria Math"/>
                                </a:rPr>
                                <m:t> </m:t>
                              </m:r>
                              <m:sSub>
                                <m:sSubPr>
                                  <m:ctrlPr>
                                    <a:rPr lang="bg-BG" sz="2400" i="1">
                                      <a:latin typeface="Cambria Math" panose="02040503050406030204" pitchFamily="18" charset="0"/>
                                    </a:rPr>
                                  </m:ctrlPr>
                                </m:sSubPr>
                                <m:e>
                                  <m:d>
                                    <m:dPr>
                                      <m:begChr m:val="["/>
                                      <m:endChr m:val="]"/>
                                      <m:ctrlPr>
                                        <a:rPr lang="bg-BG" sz="2400" i="1">
                                          <a:latin typeface="Cambria Math" panose="02040503050406030204" pitchFamily="18" charset="0"/>
                                        </a:rPr>
                                      </m:ctrlPr>
                                    </m:dPr>
                                    <m:e>
                                      <m:r>
                                        <a:rPr lang="bg-BG" sz="2400" i="1">
                                          <a:latin typeface="Cambria Math"/>
                                        </a:rPr>
                                        <m:t>𝜏</m:t>
                                      </m:r>
                                    </m:e>
                                  </m:d>
                                </m:e>
                                <m:sub>
                                  <m:r>
                                    <a:rPr lang="bg-BG" sz="2400" i="1">
                                      <a:latin typeface="Cambria Math"/>
                                    </a:rPr>
                                    <m:t>𝑦𝑐</m:t>
                                  </m:r>
                                </m:sub>
                              </m:sSub>
                            </m:den>
                          </m:f>
                        </m:e>
                      </m:rad>
                    </m:oMath>
                  </m:oMathPara>
                </a14:m>
                <a:endParaRPr lang="bg-BG" sz="2400" dirty="0"/>
              </a:p>
            </p:txBody>
          </p:sp>
        </mc:Choice>
        <mc:Fallback xmlns="">
          <p:sp>
            <p:nvSpPr>
              <p:cNvPr id="11" name="Правоъгълник 10"/>
              <p:cNvSpPr>
                <a:spLocks noRot="1" noChangeAspect="1" noMove="1" noResize="1" noEditPoints="1" noAdjustHandles="1" noChangeArrowheads="1" noChangeShapeType="1" noTextEdit="1"/>
              </p:cNvSpPr>
              <p:nvPr/>
            </p:nvSpPr>
            <p:spPr>
              <a:xfrm>
                <a:off x="4765614" y="4997475"/>
                <a:ext cx="2471382" cy="1183529"/>
              </a:xfrm>
              <a:prstGeom prst="rect">
                <a:avLst/>
              </a:prstGeom>
              <a:blipFill rotWithShape="1">
                <a:blip r:embed="rId9" cstate="print"/>
                <a:stretch>
                  <a:fillRect/>
                </a:stretch>
              </a:blipFill>
            </p:spPr>
            <p:txBody>
              <a:bodyPr/>
              <a:lstStyle/>
              <a:p>
                <a:r>
                  <a:rPr lang="bg-BG">
                    <a:noFill/>
                  </a:rPr>
                  <a:t> </a:t>
                </a:r>
              </a:p>
            </p:txBody>
          </p:sp>
        </mc:Fallback>
      </mc:AlternateContent>
      <p:sp>
        <p:nvSpPr>
          <p:cNvPr id="12" name="Овал 11"/>
          <p:cNvSpPr/>
          <p:nvPr/>
        </p:nvSpPr>
        <p:spPr>
          <a:xfrm>
            <a:off x="4583562" y="4853459"/>
            <a:ext cx="3240359" cy="14127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FF0000"/>
              </a:solidFill>
            </a:endParaRPr>
          </a:p>
        </p:txBody>
      </p:sp>
      <p:sp>
        <p:nvSpPr>
          <p:cNvPr id="14" name="TextBox 13">
            <a:extLst>
              <a:ext uri="{FF2B5EF4-FFF2-40B4-BE49-F238E27FC236}">
                <a16:creationId xmlns:a16="http://schemas.microsoft.com/office/drawing/2014/main" id="{62BB34C0-F06F-4B37-88C9-51F2CEA1EA8D}"/>
              </a:ext>
            </a:extLst>
          </p:cNvPr>
          <p:cNvSpPr txBox="1"/>
          <p:nvPr/>
        </p:nvSpPr>
        <p:spPr>
          <a:xfrm>
            <a:off x="570332" y="5294764"/>
            <a:ext cx="3960440" cy="923330"/>
          </a:xfrm>
          <a:prstGeom prst="rect">
            <a:avLst/>
          </a:prstGeom>
          <a:noFill/>
        </p:spPr>
        <p:txBody>
          <a:bodyPr wrap="square" rtlCol="0">
            <a:spAutoFit/>
          </a:bodyPr>
          <a:lstStyle/>
          <a:p>
            <a:r>
              <a:rPr lang="en-US" dirty="0">
                <a:solidFill>
                  <a:srgbClr val="3333CC"/>
                </a:solidFill>
              </a:rPr>
              <a:t>c</a:t>
            </a:r>
            <a:r>
              <a:rPr lang="bg-BG" dirty="0">
                <a:solidFill>
                  <a:srgbClr val="3333CC"/>
                </a:solidFill>
              </a:rPr>
              <a:t> – пружинен индекс</a:t>
            </a:r>
            <a:r>
              <a:rPr lang="bg-BG" dirty="0"/>
              <a:t>, </a:t>
            </a:r>
            <a:endParaRPr lang="en-US" dirty="0"/>
          </a:p>
          <a:p>
            <a:r>
              <a:rPr lang="bg-BG" dirty="0"/>
              <a:t>при </a:t>
            </a:r>
            <a:r>
              <a:rPr lang="en-US" dirty="0"/>
              <a:t>d&lt;0,5 mm</a:t>
            </a:r>
            <a:r>
              <a:rPr lang="bg-BG" dirty="0"/>
              <a:t> - </a:t>
            </a:r>
            <a:r>
              <a:rPr lang="en-US" dirty="0"/>
              <a:t> c=6-16, </a:t>
            </a:r>
          </a:p>
          <a:p>
            <a:r>
              <a:rPr lang="bg-BG" dirty="0"/>
              <a:t>При </a:t>
            </a:r>
            <a:r>
              <a:rPr lang="en-US" dirty="0"/>
              <a:t>d&gt;0,5 mm</a:t>
            </a:r>
            <a:r>
              <a:rPr lang="bg-BG" dirty="0"/>
              <a:t> - </a:t>
            </a:r>
            <a:r>
              <a:rPr lang="en-US" dirty="0"/>
              <a:t> c=4-10</a:t>
            </a:r>
          </a:p>
        </p:txBody>
      </p:sp>
    </p:spTree>
    <p:extLst>
      <p:ext uri="{BB962C8B-B14F-4D97-AF65-F5344CB8AC3E}">
        <p14:creationId xmlns:p14="http://schemas.microsoft.com/office/powerpoint/2010/main" val="3724849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99499" y="976535"/>
            <a:ext cx="1973088" cy="5082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851920" y="935272"/>
            <a:ext cx="2427664" cy="5123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5"/>
          <p:cNvGraphicFramePr>
            <a:graphicFrameLocks noChangeAspect="1"/>
          </p:cNvGraphicFramePr>
          <p:nvPr>
            <p:extLst>
              <p:ext uri="{D42A27DB-BD31-4B8C-83A1-F6EECF244321}">
                <p14:modId xmlns:p14="http://schemas.microsoft.com/office/powerpoint/2010/main" val="4194849164"/>
              </p:ext>
            </p:extLst>
          </p:nvPr>
        </p:nvGraphicFramePr>
        <p:xfrm>
          <a:off x="899592" y="776060"/>
          <a:ext cx="1425475" cy="1703669"/>
        </p:xfrm>
        <a:graphic>
          <a:graphicData uri="http://schemas.openxmlformats.org/presentationml/2006/ole">
            <mc:AlternateContent xmlns:mc="http://schemas.openxmlformats.org/markup-compatibility/2006">
              <mc:Choice xmlns:v="urn:schemas-microsoft-com:vml" Requires="v">
                <p:oleObj spid="_x0000_s2098" name="Equation" r:id="rId7" imgW="838080" imgH="1002960" progId="">
                  <p:embed/>
                </p:oleObj>
              </mc:Choice>
              <mc:Fallback>
                <p:oleObj name="Equation" r:id="rId7" imgW="838080" imgH="10029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776060"/>
                        <a:ext cx="1425475" cy="1703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649218851"/>
              </p:ext>
            </p:extLst>
          </p:nvPr>
        </p:nvGraphicFramePr>
        <p:xfrm>
          <a:off x="1564114" y="5085184"/>
          <a:ext cx="2232025" cy="1176338"/>
        </p:xfrm>
        <a:graphic>
          <a:graphicData uri="http://schemas.openxmlformats.org/presentationml/2006/ole">
            <mc:AlternateContent xmlns:mc="http://schemas.openxmlformats.org/markup-compatibility/2006">
              <mc:Choice xmlns:v="urn:schemas-microsoft-com:vml" Requires="v">
                <p:oleObj spid="_x0000_s2099" name="Equation" r:id="rId9" imgW="1155600" imgH="609480" progId="">
                  <p:embed/>
                </p:oleObj>
              </mc:Choice>
              <mc:Fallback>
                <p:oleObj name="Equation" r:id="rId9" imgW="1155600" imgH="609480" progId="">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4114" y="5085184"/>
                        <a:ext cx="2232025" cy="117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Контейнер за съдържание 5"/>
          <p:cNvSpPr txBox="1">
            <a:spLocks/>
          </p:cNvSpPr>
          <p:nvPr/>
        </p:nvSpPr>
        <p:spPr>
          <a:xfrm>
            <a:off x="693910" y="486205"/>
            <a:ext cx="8205094" cy="579710"/>
          </a:xfrm>
          <a:prstGeom prst="rect">
            <a:avLst/>
          </a:prstGeom>
        </p:spPr>
        <p:txBody>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a:solidFill>
                  <a:srgbClr val="00B0F0"/>
                </a:solidFill>
              </a:rPr>
              <a:t>Общи сведения и класификация </a:t>
            </a:r>
          </a:p>
        </p:txBody>
      </p:sp>
      <p:graphicFrame>
        <p:nvGraphicFramePr>
          <p:cNvPr id="9" name="Обект 8"/>
          <p:cNvGraphicFramePr>
            <a:graphicFrameLocks noChangeAspect="1"/>
          </p:cNvGraphicFramePr>
          <p:nvPr>
            <p:extLst>
              <p:ext uri="{D42A27DB-BD31-4B8C-83A1-F6EECF244321}">
                <p14:modId xmlns:p14="http://schemas.microsoft.com/office/powerpoint/2010/main" val="2917264948"/>
              </p:ext>
            </p:extLst>
          </p:nvPr>
        </p:nvGraphicFramePr>
        <p:xfrm>
          <a:off x="827584" y="2492896"/>
          <a:ext cx="2304256" cy="872972"/>
        </p:xfrm>
        <a:graphic>
          <a:graphicData uri="http://schemas.openxmlformats.org/presentationml/2006/ole">
            <mc:AlternateContent xmlns:mc="http://schemas.openxmlformats.org/markup-compatibility/2006">
              <mc:Choice xmlns:v="urn:schemas-microsoft-com:vml" Requires="v">
                <p:oleObj spid="_x0000_s2100" name="Equation" r:id="rId11" imgW="1143000" imgH="431640" progId="">
                  <p:embed/>
                </p:oleObj>
              </mc:Choice>
              <mc:Fallback>
                <p:oleObj name="Equation" r:id="rId11" imgW="1143000" imgH="431640" progId="">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584" y="2492896"/>
                        <a:ext cx="2304256" cy="8729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Право съединение 10"/>
          <p:cNvCxnSpPr/>
          <p:nvPr/>
        </p:nvCxnSpPr>
        <p:spPr>
          <a:xfrm>
            <a:off x="827584" y="3429000"/>
            <a:ext cx="2952328"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2" name="Обект 11"/>
          <p:cNvGraphicFramePr>
            <a:graphicFrameLocks noChangeAspect="1"/>
          </p:cNvGraphicFramePr>
          <p:nvPr>
            <p:extLst>
              <p:ext uri="{D42A27DB-BD31-4B8C-83A1-F6EECF244321}">
                <p14:modId xmlns:p14="http://schemas.microsoft.com/office/powerpoint/2010/main" val="3867726321"/>
              </p:ext>
            </p:extLst>
          </p:nvPr>
        </p:nvGraphicFramePr>
        <p:xfrm>
          <a:off x="855663" y="3467100"/>
          <a:ext cx="1470025" cy="1682750"/>
        </p:xfrm>
        <a:graphic>
          <a:graphicData uri="http://schemas.openxmlformats.org/presentationml/2006/ole">
            <mc:AlternateContent xmlns:mc="http://schemas.openxmlformats.org/markup-compatibility/2006">
              <mc:Choice xmlns:v="urn:schemas-microsoft-com:vml" Requires="v">
                <p:oleObj spid="_x0000_s2101" name="Equation" r:id="rId13" imgW="863280" imgH="990360" progId="">
                  <p:embed/>
                </p:oleObj>
              </mc:Choice>
              <mc:Fallback>
                <p:oleObj name="Equation" r:id="rId13" imgW="863280" imgH="990360" progId="">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663" y="3467100"/>
                        <a:ext cx="1470025" cy="168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941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71472" y="285728"/>
            <a:ext cx="8205094" cy="579710"/>
          </a:xfrm>
        </p:spPr>
        <p:txBody>
          <a:bodyPr/>
          <a:lstStyle/>
          <a:p>
            <a:pPr marL="109537" indent="0" algn="ctr">
              <a:buNone/>
            </a:pPr>
            <a:r>
              <a:rPr lang="bg-BG" sz="2200" dirty="0" err="1">
                <a:solidFill>
                  <a:srgbClr val="C00000"/>
                </a:solidFill>
                <a:effectLst/>
                <a:latin typeface="Arial" pitchFamily="34" charset="0"/>
                <a:cs typeface="Arial" pitchFamily="34" charset="0"/>
              </a:rPr>
              <a:t>Торсионни</a:t>
            </a:r>
            <a:r>
              <a:rPr lang="bg-BG" sz="2200" dirty="0">
                <a:solidFill>
                  <a:srgbClr val="C00000"/>
                </a:solidFill>
                <a:effectLst/>
                <a:latin typeface="Arial" pitchFamily="34" charset="0"/>
                <a:cs typeface="Arial" pitchFamily="34" charset="0"/>
              </a:rPr>
              <a:t> и винтови пружини</a:t>
            </a:r>
          </a:p>
        </p:txBody>
      </p:sp>
      <p:sp>
        <p:nvSpPr>
          <p:cNvPr id="17" name="Rectangle 5"/>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19" name="Rectangle 7"/>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21" name="Rectangle 11"/>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23" name="Rectangle 13"/>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13" name="Rectangle 191"/>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15" name="Rectangle 193"/>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latin typeface="Arial" pitchFamily="34" charset="0"/>
            </a:endParaRPr>
          </a:p>
        </p:txBody>
      </p:sp>
      <p:sp>
        <p:nvSpPr>
          <p:cNvPr id="2765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endParaRPr>
          </a:p>
        </p:txBody>
      </p:sp>
      <p:sp>
        <p:nvSpPr>
          <p:cNvPr id="276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endParaRPr>
          </a:p>
        </p:txBody>
      </p:sp>
      <p:sp>
        <p:nvSpPr>
          <p:cNvPr id="27657" name="Rectangle 9"/>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endParaRPr>
          </a:p>
        </p:txBody>
      </p:sp>
      <p:pic>
        <p:nvPicPr>
          <p:cNvPr id="3" name="Картина 2"/>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l="19420" t="43396" r="43008" b="9397"/>
          <a:stretch/>
        </p:blipFill>
        <p:spPr>
          <a:xfrm>
            <a:off x="755576" y="1710921"/>
            <a:ext cx="2822640" cy="2837259"/>
          </a:xfrm>
          <a:prstGeom prst="rect">
            <a:avLst/>
          </a:prstGeom>
          <a:ln>
            <a:noFill/>
          </a:ln>
          <a:effectLst>
            <a:outerShdw blurRad="292100" dist="139700" dir="2700000" algn="tl" rotWithShape="0">
              <a:srgbClr val="333333">
                <a:alpha val="65000"/>
              </a:srgbClr>
            </a:outerShdw>
          </a:effectLst>
        </p:spPr>
      </p:pic>
      <p:sp>
        <p:nvSpPr>
          <p:cNvPr id="5" name="Правоъгълник 4"/>
          <p:cNvSpPr/>
          <p:nvPr/>
        </p:nvSpPr>
        <p:spPr>
          <a:xfrm>
            <a:off x="755576" y="908720"/>
            <a:ext cx="6606480" cy="369332"/>
          </a:xfrm>
          <a:prstGeom prst="rect">
            <a:avLst/>
          </a:prstGeom>
        </p:spPr>
        <p:txBody>
          <a:bodyPr wrap="square">
            <a:spAutoFit/>
          </a:bodyPr>
          <a:lstStyle/>
          <a:p>
            <a:pPr>
              <a:buSzPct val="80000"/>
              <a:buFont typeface="Wingdings" pitchFamily="2" charset="2"/>
              <a:buChar char="Ø"/>
            </a:pPr>
            <a:r>
              <a:rPr lang="ru-RU" dirty="0">
                <a:solidFill>
                  <a:srgbClr val="3333CC"/>
                </a:solidFill>
                <a:latin typeface="Arial" pitchFamily="34" charset="0"/>
              </a:rPr>
              <a:t>  </a:t>
            </a:r>
            <a:r>
              <a:rPr lang="ru-RU" dirty="0" err="1">
                <a:solidFill>
                  <a:srgbClr val="3333CC"/>
                </a:solidFill>
                <a:latin typeface="Arial" pitchFamily="34" charset="0"/>
              </a:rPr>
              <a:t>Пресмятане</a:t>
            </a:r>
            <a:r>
              <a:rPr lang="ru-RU" dirty="0">
                <a:solidFill>
                  <a:srgbClr val="3333CC"/>
                </a:solidFill>
                <a:latin typeface="Arial" pitchFamily="34" charset="0"/>
              </a:rPr>
              <a:t> на </a:t>
            </a:r>
            <a:r>
              <a:rPr lang="ru-RU" dirty="0" err="1">
                <a:solidFill>
                  <a:srgbClr val="3333CC"/>
                </a:solidFill>
                <a:latin typeface="Arial" pitchFamily="34" charset="0"/>
              </a:rPr>
              <a:t>пружини</a:t>
            </a:r>
            <a:r>
              <a:rPr lang="ru-RU" dirty="0">
                <a:solidFill>
                  <a:srgbClr val="3333CC"/>
                </a:solidFill>
                <a:latin typeface="Arial" pitchFamily="34" charset="0"/>
              </a:rPr>
              <a:t>, </a:t>
            </a:r>
            <a:r>
              <a:rPr lang="ru-RU" dirty="0" err="1">
                <a:solidFill>
                  <a:srgbClr val="3333CC"/>
                </a:solidFill>
                <a:latin typeface="Arial" pitchFamily="34" charset="0"/>
              </a:rPr>
              <a:t>работещи</a:t>
            </a:r>
            <a:r>
              <a:rPr lang="ru-RU" dirty="0">
                <a:solidFill>
                  <a:srgbClr val="3333CC"/>
                </a:solidFill>
                <a:latin typeface="Arial" pitchFamily="34" charset="0"/>
              </a:rPr>
              <a:t> на </a:t>
            </a:r>
            <a:r>
              <a:rPr lang="ru-RU" dirty="0" err="1">
                <a:solidFill>
                  <a:srgbClr val="3333CC"/>
                </a:solidFill>
                <a:latin typeface="Arial" pitchFamily="34" charset="0"/>
              </a:rPr>
              <a:t>усукване</a:t>
            </a:r>
            <a:endParaRPr lang="bg-BG" dirty="0">
              <a:solidFill>
                <a:srgbClr val="3333CC"/>
              </a:solidFill>
              <a:latin typeface="Arial" pitchFamily="34" charset="0"/>
            </a:endParaRPr>
          </a:p>
        </p:txBody>
      </p:sp>
      <p:sp>
        <p:nvSpPr>
          <p:cNvPr id="7" name="Правоъгълник 6"/>
          <p:cNvSpPr/>
          <p:nvPr/>
        </p:nvSpPr>
        <p:spPr>
          <a:xfrm>
            <a:off x="2367096" y="1278052"/>
            <a:ext cx="6021328" cy="1200329"/>
          </a:xfrm>
          <a:prstGeom prst="rect">
            <a:avLst/>
          </a:prstGeom>
        </p:spPr>
        <p:txBody>
          <a:bodyPr wrap="square">
            <a:spAutoFit/>
          </a:bodyPr>
          <a:lstStyle/>
          <a:p>
            <a:r>
              <a:rPr lang="ru-RU" dirty="0" err="1">
                <a:latin typeface="Arial" pitchFamily="34" charset="0"/>
              </a:rPr>
              <a:t>Използват</a:t>
            </a:r>
            <a:r>
              <a:rPr lang="ru-RU" dirty="0">
                <a:latin typeface="Arial" pitchFamily="34" charset="0"/>
              </a:rPr>
              <a:t> се за </a:t>
            </a:r>
            <a:r>
              <a:rPr lang="ru-RU" dirty="0" err="1">
                <a:latin typeface="Arial" pitchFamily="34" charset="0"/>
              </a:rPr>
              <a:t>създаване</a:t>
            </a:r>
            <a:r>
              <a:rPr lang="ru-RU" dirty="0">
                <a:latin typeface="Arial" pitchFamily="34" charset="0"/>
              </a:rPr>
              <a:t> на </a:t>
            </a:r>
            <a:r>
              <a:rPr lang="ru-RU" dirty="0" err="1">
                <a:latin typeface="Arial" pitchFamily="34" charset="0"/>
              </a:rPr>
              <a:t>въртящ</a:t>
            </a:r>
            <a:r>
              <a:rPr lang="ru-RU" dirty="0">
                <a:latin typeface="Arial" pitchFamily="34" charset="0"/>
              </a:rPr>
              <a:t> момент </a:t>
            </a:r>
            <a:r>
              <a:rPr lang="ru-RU" dirty="0" err="1">
                <a:latin typeface="Arial" pitchFamily="34" charset="0"/>
              </a:rPr>
              <a:t>най-често</a:t>
            </a:r>
            <a:r>
              <a:rPr lang="ru-RU" dirty="0">
                <a:latin typeface="Arial" pitchFamily="34" charset="0"/>
              </a:rPr>
              <a:t> за </a:t>
            </a:r>
            <a:r>
              <a:rPr lang="ru-RU" dirty="0" err="1">
                <a:latin typeface="Arial" pitchFamily="34" charset="0"/>
              </a:rPr>
              <a:t>връщане</a:t>
            </a:r>
            <a:r>
              <a:rPr lang="ru-RU" dirty="0">
                <a:latin typeface="Arial" pitchFamily="34" charset="0"/>
              </a:rPr>
              <a:t> на </a:t>
            </a:r>
            <a:r>
              <a:rPr lang="ru-RU" dirty="0" err="1">
                <a:latin typeface="Arial" pitchFamily="34" charset="0"/>
              </a:rPr>
              <a:t>детайли</a:t>
            </a:r>
            <a:r>
              <a:rPr lang="ru-RU" dirty="0">
                <a:latin typeface="Arial" pitchFamily="34" charset="0"/>
              </a:rPr>
              <a:t>, </a:t>
            </a:r>
            <a:r>
              <a:rPr lang="ru-RU" dirty="0" err="1">
                <a:latin typeface="Arial" pitchFamily="34" charset="0"/>
              </a:rPr>
              <a:t>имащи</a:t>
            </a:r>
            <a:r>
              <a:rPr lang="ru-RU" dirty="0">
                <a:latin typeface="Arial" pitchFamily="34" charset="0"/>
              </a:rPr>
              <a:t> ограничена ротация, в </a:t>
            </a:r>
            <a:r>
              <a:rPr lang="ru-RU" dirty="0" err="1">
                <a:latin typeface="Arial" pitchFamily="34" charset="0"/>
              </a:rPr>
              <a:t>изходното</a:t>
            </a:r>
            <a:r>
              <a:rPr lang="ru-RU" dirty="0">
                <a:latin typeface="Arial" pitchFamily="34" charset="0"/>
              </a:rPr>
              <a:t> им положение. Пружините от </a:t>
            </a:r>
            <a:r>
              <a:rPr lang="ru-RU" dirty="0" err="1">
                <a:latin typeface="Arial" pitchFamily="34" charset="0"/>
              </a:rPr>
              <a:t>този</a:t>
            </a:r>
            <a:r>
              <a:rPr lang="ru-RU" dirty="0">
                <a:latin typeface="Arial" pitchFamily="34" charset="0"/>
              </a:rPr>
              <a:t> вид </a:t>
            </a:r>
            <a:r>
              <a:rPr lang="ru-RU" dirty="0" err="1">
                <a:latin typeface="Arial" pitchFamily="34" charset="0"/>
              </a:rPr>
              <a:t>обикновено</a:t>
            </a:r>
            <a:r>
              <a:rPr lang="ru-RU" dirty="0">
                <a:latin typeface="Arial" pitchFamily="34" charset="0"/>
              </a:rPr>
              <a:t> </a:t>
            </a:r>
            <a:r>
              <a:rPr lang="ru-RU" dirty="0" err="1">
                <a:latin typeface="Arial" pitchFamily="34" charset="0"/>
              </a:rPr>
              <a:t>обхващат</a:t>
            </a:r>
            <a:r>
              <a:rPr lang="ru-RU" dirty="0">
                <a:latin typeface="Arial" pitchFamily="34" charset="0"/>
              </a:rPr>
              <a:t> </a:t>
            </a:r>
            <a:r>
              <a:rPr lang="ru-RU" dirty="0" err="1">
                <a:latin typeface="Arial" pitchFamily="34" charset="0"/>
              </a:rPr>
              <a:t>осите</a:t>
            </a:r>
            <a:r>
              <a:rPr lang="ru-RU" dirty="0">
                <a:latin typeface="Arial" pitchFamily="34" charset="0"/>
              </a:rPr>
              <a:t> на </a:t>
            </a:r>
            <a:r>
              <a:rPr lang="ru-RU" dirty="0" err="1">
                <a:latin typeface="Arial" pitchFamily="34" charset="0"/>
              </a:rPr>
              <a:t>детайлите</a:t>
            </a:r>
            <a:r>
              <a:rPr lang="ru-RU" dirty="0">
                <a:latin typeface="Arial" pitchFamily="34" charset="0"/>
              </a:rPr>
              <a:t> .</a:t>
            </a:r>
            <a:endParaRPr lang="bg-BG" dirty="0">
              <a:latin typeface="Arial" pitchFamily="34" charset="0"/>
            </a:endParaRPr>
          </a:p>
        </p:txBody>
      </p:sp>
      <p:sp>
        <p:nvSpPr>
          <p:cNvPr id="8" name="Правоъгълник 7"/>
          <p:cNvSpPr>
            <a:spLocks noRot="1" noChangeAspect="1" noMove="1" noResize="1" noEditPoints="1" noAdjustHandles="1" noChangeArrowheads="1" noChangeShapeType="1" noTextEdit="1"/>
          </p:cNvSpPr>
          <p:nvPr/>
        </p:nvSpPr>
        <p:spPr>
          <a:xfrm>
            <a:off x="4133322" y="2790964"/>
            <a:ext cx="1745414" cy="369332"/>
          </a:xfrm>
          <a:prstGeom prst="rect">
            <a:avLst/>
          </a:prstGeom>
          <a:blipFill rotWithShape="1">
            <a:blip r:embed="rId3" cstate="print"/>
            <a:stretch>
              <a:fillRect b="-3333"/>
            </a:stretch>
          </a:blipFill>
        </p:spPr>
        <p:txBody>
          <a:bodyPr/>
          <a:lstStyle/>
          <a:p>
            <a:r>
              <a:rPr lang="bg-BG">
                <a:noFill/>
                <a:latin typeface="Arial" pitchFamily="34" charset="0"/>
              </a:rPr>
              <a:t> </a:t>
            </a:r>
          </a:p>
        </p:txBody>
      </p:sp>
      <p:sp>
        <p:nvSpPr>
          <p:cNvPr id="9" name="Правоъгълник 8"/>
          <p:cNvSpPr>
            <a:spLocks noRot="1" noChangeAspect="1" noMove="1" noResize="1" noEditPoints="1" noAdjustHandles="1" noChangeArrowheads="1" noChangeShapeType="1" noTextEdit="1"/>
          </p:cNvSpPr>
          <p:nvPr/>
        </p:nvSpPr>
        <p:spPr>
          <a:xfrm>
            <a:off x="6992898" y="2975630"/>
            <a:ext cx="1229246" cy="369332"/>
          </a:xfrm>
          <a:prstGeom prst="rect">
            <a:avLst/>
          </a:prstGeom>
          <a:blipFill rotWithShape="1">
            <a:blip r:embed="rId4" cstate="print"/>
            <a:stretch>
              <a:fillRect/>
            </a:stretch>
          </a:blipFill>
        </p:spPr>
        <p:txBody>
          <a:bodyPr/>
          <a:lstStyle/>
          <a:p>
            <a:r>
              <a:rPr lang="bg-BG">
                <a:noFill/>
                <a:latin typeface="Arial" pitchFamily="34" charset="0"/>
              </a:rPr>
              <a:t> </a:t>
            </a:r>
          </a:p>
        </p:txBody>
      </p:sp>
      <p:sp>
        <p:nvSpPr>
          <p:cNvPr id="10" name="Правоъгълник 9"/>
          <p:cNvSpPr>
            <a:spLocks noRot="1" noChangeAspect="1" noMove="1" noResize="1" noEditPoints="1" noAdjustHandles="1" noChangeArrowheads="1" noChangeShapeType="1" noTextEdit="1"/>
          </p:cNvSpPr>
          <p:nvPr/>
        </p:nvSpPr>
        <p:spPr>
          <a:xfrm>
            <a:off x="4204335" y="3174413"/>
            <a:ext cx="1603388" cy="369332"/>
          </a:xfrm>
          <a:prstGeom prst="rect">
            <a:avLst/>
          </a:prstGeom>
          <a:blipFill rotWithShape="1">
            <a:blip r:embed="rId5" cstate="print"/>
            <a:stretch>
              <a:fillRect b="-3333"/>
            </a:stretch>
          </a:blipFill>
        </p:spPr>
        <p:txBody>
          <a:bodyPr/>
          <a:lstStyle/>
          <a:p>
            <a:r>
              <a:rPr lang="bg-BG">
                <a:noFill/>
                <a:latin typeface="Arial" pitchFamily="34" charset="0"/>
              </a:rPr>
              <a:t> </a:t>
            </a:r>
          </a:p>
        </p:txBody>
      </p:sp>
      <p:sp>
        <p:nvSpPr>
          <p:cNvPr id="11" name="Закръглено правоъгълно изнесено означение 10"/>
          <p:cNvSpPr/>
          <p:nvPr/>
        </p:nvSpPr>
        <p:spPr>
          <a:xfrm>
            <a:off x="4026362" y="2790964"/>
            <a:ext cx="1959335" cy="926068"/>
          </a:xfrm>
          <a:prstGeom prst="wedgeRoundRectCallout">
            <a:avLst>
              <a:gd name="adj1" fmla="val 80073"/>
              <a:gd name="adj2" fmla="val -82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latin typeface="Arial" pitchFamily="34" charset="0"/>
              <a:cs typeface="Arial" pitchFamily="34" charset="0"/>
            </a:endParaRPr>
          </a:p>
        </p:txBody>
      </p:sp>
      <p:sp>
        <p:nvSpPr>
          <p:cNvPr id="12" name="Правоъгълник 11"/>
          <p:cNvSpPr>
            <a:spLocks noRot="1" noChangeAspect="1" noMove="1" noResize="1" noEditPoints="1" noAdjustHandles="1" noChangeArrowheads="1" noChangeShapeType="1" noTextEdit="1"/>
          </p:cNvSpPr>
          <p:nvPr/>
        </p:nvSpPr>
        <p:spPr>
          <a:xfrm>
            <a:off x="4250630" y="3994182"/>
            <a:ext cx="1557093" cy="369332"/>
          </a:xfrm>
          <a:prstGeom prst="rect">
            <a:avLst/>
          </a:prstGeom>
          <a:blipFill rotWithShape="1">
            <a:blip r:embed="rId6" cstate="print"/>
            <a:stretch>
              <a:fillRect/>
            </a:stretch>
          </a:blipFill>
        </p:spPr>
        <p:txBody>
          <a:bodyPr/>
          <a:lstStyle/>
          <a:p>
            <a:r>
              <a:rPr lang="bg-BG">
                <a:noFill/>
                <a:latin typeface="Arial" pitchFamily="34" charset="0"/>
              </a:rPr>
              <a:t> </a:t>
            </a:r>
          </a:p>
        </p:txBody>
      </p:sp>
      <p:sp>
        <p:nvSpPr>
          <p:cNvPr id="14" name="Правоъгълник 13"/>
          <p:cNvSpPr>
            <a:spLocks noRot="1" noChangeAspect="1" noMove="1" noResize="1" noEditPoints="1" noAdjustHandles="1" noChangeArrowheads="1" noChangeShapeType="1" noTextEdit="1"/>
          </p:cNvSpPr>
          <p:nvPr/>
        </p:nvSpPr>
        <p:spPr>
          <a:xfrm>
            <a:off x="6157647" y="4009488"/>
            <a:ext cx="1794273" cy="369332"/>
          </a:xfrm>
          <a:prstGeom prst="rect">
            <a:avLst/>
          </a:prstGeom>
          <a:blipFill rotWithShape="1">
            <a:blip r:embed="rId7" cstate="print"/>
            <a:stretch>
              <a:fillRect/>
            </a:stretch>
          </a:blipFill>
        </p:spPr>
        <p:txBody>
          <a:bodyPr/>
          <a:lstStyle/>
          <a:p>
            <a:r>
              <a:rPr lang="bg-BG">
                <a:noFill/>
                <a:latin typeface="Arial" pitchFamily="34" charset="0"/>
              </a:rPr>
              <a:t> </a:t>
            </a:r>
          </a:p>
        </p:txBody>
      </p:sp>
      <p:sp>
        <p:nvSpPr>
          <p:cNvPr id="16" name="Правоъгълник 15"/>
          <p:cNvSpPr>
            <a:spLocks noRot="1" noChangeAspect="1" noMove="1" noResize="1" noEditPoints="1" noAdjustHandles="1" noChangeArrowheads="1" noChangeShapeType="1" noTextEdit="1"/>
          </p:cNvSpPr>
          <p:nvPr/>
        </p:nvSpPr>
        <p:spPr>
          <a:xfrm>
            <a:off x="678546" y="5207493"/>
            <a:ext cx="1730858" cy="910699"/>
          </a:xfrm>
          <a:prstGeom prst="rect">
            <a:avLst/>
          </a:prstGeom>
          <a:blipFill rotWithShape="1">
            <a:blip r:embed="rId8" cstate="print"/>
            <a:stretch>
              <a:fillRect/>
            </a:stretch>
          </a:blipFill>
        </p:spPr>
        <p:txBody>
          <a:bodyPr/>
          <a:lstStyle/>
          <a:p>
            <a:r>
              <a:rPr lang="bg-BG">
                <a:noFill/>
                <a:latin typeface="Arial" pitchFamily="34" charset="0"/>
              </a:rPr>
              <a:t> </a:t>
            </a:r>
          </a:p>
        </p:txBody>
      </p:sp>
      <p:sp>
        <p:nvSpPr>
          <p:cNvPr id="18" name="Закръглен правоъгълник 17"/>
          <p:cNvSpPr/>
          <p:nvPr/>
        </p:nvSpPr>
        <p:spPr>
          <a:xfrm>
            <a:off x="754967" y="5207493"/>
            <a:ext cx="1653828" cy="9852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latin typeface="Arial" pitchFamily="34" charset="0"/>
              <a:cs typeface="Arial" pitchFamily="34" charset="0"/>
            </a:endParaRPr>
          </a:p>
        </p:txBody>
      </p:sp>
      <p:sp>
        <p:nvSpPr>
          <p:cNvPr id="20" name="Правоъгълник 19"/>
          <p:cNvSpPr>
            <a:spLocks noRot="1" noChangeAspect="1" noMove="1" noResize="1" noEditPoints="1" noAdjustHandles="1" noChangeArrowheads="1" noChangeShapeType="1" noTextEdit="1"/>
          </p:cNvSpPr>
          <p:nvPr/>
        </p:nvSpPr>
        <p:spPr>
          <a:xfrm>
            <a:off x="2483768" y="5361466"/>
            <a:ext cx="1838580" cy="693780"/>
          </a:xfrm>
          <a:prstGeom prst="rect">
            <a:avLst/>
          </a:prstGeom>
          <a:blipFill rotWithShape="1">
            <a:blip r:embed="rId9" cstate="print"/>
            <a:stretch>
              <a:fillRect/>
            </a:stretch>
          </a:blipFill>
        </p:spPr>
        <p:txBody>
          <a:bodyPr/>
          <a:lstStyle/>
          <a:p>
            <a:r>
              <a:rPr lang="bg-BG">
                <a:noFill/>
                <a:latin typeface="Arial" pitchFamily="34" charset="0"/>
              </a:rPr>
              <a:t> </a:t>
            </a:r>
          </a:p>
        </p:txBody>
      </p:sp>
      <p:sp>
        <p:nvSpPr>
          <p:cNvPr id="22" name="Правоъгълник 21"/>
          <p:cNvSpPr>
            <a:spLocks noRot="1" noChangeAspect="1" noMove="1" noResize="1" noEditPoints="1" noAdjustHandles="1" noChangeArrowheads="1" noChangeShapeType="1" noTextEdit="1"/>
          </p:cNvSpPr>
          <p:nvPr/>
        </p:nvSpPr>
        <p:spPr>
          <a:xfrm>
            <a:off x="1043608" y="4564610"/>
            <a:ext cx="7344816" cy="369332"/>
          </a:xfrm>
          <a:prstGeom prst="rect">
            <a:avLst/>
          </a:prstGeom>
          <a:blipFill rotWithShape="1">
            <a:blip r:embed="rId10" cstate="print"/>
            <a:stretch>
              <a:fillRect l="-664" t="-6667" b="-28333"/>
            </a:stretch>
          </a:blipFill>
        </p:spPr>
        <p:txBody>
          <a:bodyPr/>
          <a:lstStyle/>
          <a:p>
            <a:r>
              <a:rPr lang="bg-BG" dirty="0">
                <a:noFill/>
                <a:latin typeface="Arial" pitchFamily="34" charset="0"/>
              </a:rPr>
              <a:t> </a:t>
            </a:r>
          </a:p>
        </p:txBody>
      </p:sp>
      <p:sp>
        <p:nvSpPr>
          <p:cNvPr id="24" name="Блоксхема: алтернативен процес 23"/>
          <p:cNvSpPr/>
          <p:nvPr/>
        </p:nvSpPr>
        <p:spPr>
          <a:xfrm>
            <a:off x="2499184" y="5387811"/>
            <a:ext cx="1788769" cy="764962"/>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latin typeface="Arial" pitchFamily="34" charset="0"/>
              <a:cs typeface="Arial" pitchFamily="34" charset="0"/>
            </a:endParaRPr>
          </a:p>
        </p:txBody>
      </p:sp>
      <p:sp>
        <p:nvSpPr>
          <p:cNvPr id="25" name="Правоъгълник 24"/>
          <p:cNvSpPr>
            <a:spLocks noRot="1" noChangeAspect="1" noMove="1" noResize="1" noEditPoints="1" noAdjustHandles="1" noChangeArrowheads="1" noChangeShapeType="1" noTextEdit="1"/>
          </p:cNvSpPr>
          <p:nvPr/>
        </p:nvSpPr>
        <p:spPr>
          <a:xfrm>
            <a:off x="4572000" y="5352173"/>
            <a:ext cx="1250214" cy="369332"/>
          </a:xfrm>
          <a:prstGeom prst="rect">
            <a:avLst/>
          </a:prstGeom>
          <a:blipFill rotWithShape="1">
            <a:blip r:embed="rId11" cstate="print"/>
            <a:stretch>
              <a:fillRect b="-1639"/>
            </a:stretch>
          </a:blipFill>
        </p:spPr>
        <p:txBody>
          <a:bodyPr/>
          <a:lstStyle/>
          <a:p>
            <a:r>
              <a:rPr lang="bg-BG">
                <a:noFill/>
                <a:latin typeface="Arial" pitchFamily="34" charset="0"/>
              </a:rPr>
              <a:t> </a:t>
            </a:r>
          </a:p>
        </p:txBody>
      </p:sp>
      <p:sp>
        <p:nvSpPr>
          <p:cNvPr id="26" name="Правоъгълник 25"/>
          <p:cNvSpPr>
            <a:spLocks noRot="1" noChangeAspect="1" noMove="1" noResize="1" noEditPoints="1" noAdjustHandles="1" noChangeArrowheads="1" noChangeShapeType="1" noTextEdit="1"/>
          </p:cNvSpPr>
          <p:nvPr/>
        </p:nvSpPr>
        <p:spPr>
          <a:xfrm>
            <a:off x="4385416" y="5721505"/>
            <a:ext cx="2018309" cy="369332"/>
          </a:xfrm>
          <a:prstGeom prst="rect">
            <a:avLst/>
          </a:prstGeom>
          <a:blipFill rotWithShape="1">
            <a:blip r:embed="rId12" cstate="print"/>
            <a:stretch>
              <a:fillRect/>
            </a:stretch>
          </a:blipFill>
        </p:spPr>
        <p:txBody>
          <a:bodyPr/>
          <a:lstStyle/>
          <a:p>
            <a:r>
              <a:rPr lang="bg-BG">
                <a:noFill/>
                <a:latin typeface="Arial" pitchFamily="34" charset="0"/>
              </a:rPr>
              <a:t> </a:t>
            </a:r>
          </a:p>
        </p:txBody>
      </p:sp>
      <p:sp>
        <p:nvSpPr>
          <p:cNvPr id="27" name="Блоксхема: алтернативен процес 26"/>
          <p:cNvSpPr/>
          <p:nvPr/>
        </p:nvSpPr>
        <p:spPr>
          <a:xfrm>
            <a:off x="4322349" y="5254451"/>
            <a:ext cx="2008304" cy="88541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latin typeface="Arial" pitchFamily="34" charset="0"/>
              <a:cs typeface="Arial" pitchFamily="34" charset="0"/>
            </a:endParaRPr>
          </a:p>
        </p:txBody>
      </p:sp>
      <p:sp>
        <p:nvSpPr>
          <p:cNvPr id="27648" name="Правоъгълник 27647"/>
          <p:cNvSpPr>
            <a:spLocks noRot="1" noChangeAspect="1" noMove="1" noResize="1" noEditPoints="1" noAdjustHandles="1" noChangeArrowheads="1" noChangeShapeType="1" noTextEdit="1"/>
          </p:cNvSpPr>
          <p:nvPr/>
        </p:nvSpPr>
        <p:spPr>
          <a:xfrm>
            <a:off x="6330652" y="5161742"/>
            <a:ext cx="2062808" cy="369332"/>
          </a:xfrm>
          <a:prstGeom prst="rect">
            <a:avLst/>
          </a:prstGeom>
          <a:blipFill rotWithShape="1">
            <a:blip r:embed="rId13" cstate="print"/>
            <a:stretch>
              <a:fillRect t="-125000" r="-23599" b="-185000"/>
            </a:stretch>
          </a:blipFill>
        </p:spPr>
        <p:txBody>
          <a:bodyPr/>
          <a:lstStyle/>
          <a:p>
            <a:r>
              <a:rPr lang="bg-BG">
                <a:noFill/>
                <a:latin typeface="Arial" pitchFamily="34" charset="0"/>
              </a:rPr>
              <a:t> </a:t>
            </a:r>
          </a:p>
        </p:txBody>
      </p:sp>
      <p:sp>
        <p:nvSpPr>
          <p:cNvPr id="27649" name="Закръглен правоъгълник 27648"/>
          <p:cNvSpPr/>
          <p:nvPr/>
        </p:nvSpPr>
        <p:spPr>
          <a:xfrm>
            <a:off x="6403725" y="5107192"/>
            <a:ext cx="1984699" cy="4784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latin typeface="Arial" pitchFamily="34" charset="0"/>
              <a:cs typeface="Arial" pitchFamily="34" charset="0"/>
            </a:endParaRPr>
          </a:p>
        </p:txBody>
      </p:sp>
    </p:spTree>
    <p:extLst>
      <p:ext uri="{BB962C8B-B14F-4D97-AF65-F5344CB8AC3E}">
        <p14:creationId xmlns:p14="http://schemas.microsoft.com/office/powerpoint/2010/main" val="1165892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764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4" grpId="0" animBg="1"/>
      <p:bldP spid="16" grpId="0" animBg="1"/>
      <p:bldP spid="18" grpId="0" animBg="1"/>
      <p:bldP spid="20" grpId="0" animBg="1"/>
      <p:bldP spid="22" grpId="0" animBg="1"/>
      <p:bldP spid="24" grpId="0" animBg="1"/>
      <p:bldP spid="25" grpId="0" animBg="1"/>
      <p:bldP spid="26" grpId="0" animBg="1"/>
      <p:bldP spid="27" grpId="0" animBg="1"/>
      <p:bldP spid="27648" grpId="0" animBg="1"/>
      <p:bldP spid="276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132" y="242182"/>
            <a:ext cx="4367908" cy="582594"/>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класификация</a:t>
            </a:r>
            <a:endParaRPr lang="bg-BG" sz="2200" dirty="0"/>
          </a:p>
        </p:txBody>
      </p:sp>
      <p:sp>
        <p:nvSpPr>
          <p:cNvPr id="3" name="Content Placeholder 2"/>
          <p:cNvSpPr>
            <a:spLocks noGrp="1"/>
          </p:cNvSpPr>
          <p:nvPr>
            <p:ph idx="1"/>
          </p:nvPr>
        </p:nvSpPr>
        <p:spPr>
          <a:xfrm>
            <a:off x="107504" y="1196752"/>
            <a:ext cx="4686304" cy="1428760"/>
          </a:xfrm>
        </p:spPr>
        <p:txBody>
          <a:bodyPr/>
          <a:lstStyle/>
          <a:p>
            <a:pPr>
              <a:buFont typeface="Wingdings" pitchFamily="2" charset="2"/>
              <a:buChar char="Ø"/>
            </a:pPr>
            <a:r>
              <a:rPr lang="bg-BG" sz="1800" dirty="0">
                <a:latin typeface="Arial" pitchFamily="34" charset="0"/>
                <a:cs typeface="Arial" pitchFamily="34" charset="0"/>
              </a:rPr>
              <a:t>Според предназначението си еластичните елементи биват:</a:t>
            </a:r>
          </a:p>
          <a:p>
            <a:endParaRPr lang="bg-BG" sz="1800" dirty="0">
              <a:latin typeface="Arial" pitchFamily="34" charset="0"/>
              <a:cs typeface="Arial" pitchFamily="34" charset="0"/>
            </a:endParaRPr>
          </a:p>
          <a:p>
            <a:pPr>
              <a:buFont typeface="Wingdings" pitchFamily="2" charset="2"/>
              <a:buChar char="v"/>
            </a:pPr>
            <a:r>
              <a:rPr lang="bg-BG" sz="1800" dirty="0">
                <a:solidFill>
                  <a:srgbClr val="3333CC"/>
                </a:solidFill>
                <a:latin typeface="Arial" pitchFamily="34" charset="0"/>
                <a:cs typeface="Arial" pitchFamily="34" charset="0"/>
              </a:rPr>
              <a:t>Измервателни </a:t>
            </a:r>
            <a:r>
              <a:rPr lang="bg-BG" sz="1800" dirty="0">
                <a:latin typeface="Arial" pitchFamily="34" charset="0"/>
                <a:cs typeface="Arial" pitchFamily="34" charset="0"/>
              </a:rPr>
              <a:t>– използват се в различни измервателни уреди за създаване на противодействащи сили и моменти;</a:t>
            </a:r>
          </a:p>
          <a:p>
            <a:pPr>
              <a:buFontTx/>
              <a:buChar char="-"/>
            </a:pPr>
            <a:r>
              <a:rPr lang="bg-BG" sz="1800" dirty="0">
                <a:latin typeface="Arial" pitchFamily="34" charset="0"/>
                <a:cs typeface="Arial" pitchFamily="34" charset="0"/>
              </a:rPr>
              <a:t>плоско спирални и </a:t>
            </a:r>
            <a:r>
              <a:rPr lang="bg-BG" sz="1800" dirty="0" err="1">
                <a:latin typeface="Arial" pitchFamily="34" charset="0"/>
                <a:cs typeface="Arial" pitchFamily="34" charset="0"/>
              </a:rPr>
              <a:t>торзионни</a:t>
            </a:r>
            <a:r>
              <a:rPr lang="bg-BG" sz="1800" dirty="0">
                <a:latin typeface="Arial" pitchFamily="34" charset="0"/>
                <a:cs typeface="Arial" pitchFamily="34" charset="0"/>
              </a:rPr>
              <a:t> пружини, мембрани, </a:t>
            </a:r>
            <a:r>
              <a:rPr lang="bg-BG" sz="1800" dirty="0" err="1">
                <a:latin typeface="Arial" pitchFamily="34" charset="0"/>
                <a:cs typeface="Arial" pitchFamily="34" charset="0"/>
              </a:rPr>
              <a:t>силфони</a:t>
            </a:r>
            <a:r>
              <a:rPr lang="bg-BG" sz="1800" dirty="0">
                <a:latin typeface="Arial" pitchFamily="34" charset="0"/>
                <a:cs typeface="Arial" pitchFamily="34" charset="0"/>
              </a:rPr>
              <a:t> и др.</a:t>
            </a:r>
          </a:p>
          <a:p>
            <a:pPr>
              <a:buFontTx/>
              <a:buChar char="-"/>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a:t>
            </a:fld>
            <a:endParaRPr lang="bg-BG"/>
          </a:p>
        </p:txBody>
      </p:sp>
      <p:pic>
        <p:nvPicPr>
          <p:cNvPr id="47106" name="Picture 2"/>
          <p:cNvPicPr>
            <a:picLocks noChangeAspect="1" noChangeArrowheads="1"/>
          </p:cNvPicPr>
          <p:nvPr/>
        </p:nvPicPr>
        <p:blipFill>
          <a:blip r:embed="rId2" cstate="print"/>
          <a:srcRect/>
          <a:stretch>
            <a:fillRect/>
          </a:stretch>
        </p:blipFill>
        <p:spPr bwMode="auto">
          <a:xfrm>
            <a:off x="1214414" y="3857628"/>
            <a:ext cx="6429421" cy="2745613"/>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4907461" y="254759"/>
            <a:ext cx="4221732" cy="302958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AE8C0-E506-4CCD-A6E1-343424EB9566}"/>
              </a:ext>
            </a:extLst>
          </p:cNvPr>
          <p:cNvSpPr>
            <a:spLocks noGrp="1"/>
          </p:cNvSpPr>
          <p:nvPr>
            <p:ph type="sldNum" sz="quarter" idx="12"/>
          </p:nvPr>
        </p:nvSpPr>
        <p:spPr/>
        <p:txBody>
          <a:bodyPr/>
          <a:lstStyle/>
          <a:p>
            <a:fld id="{BFE999D1-F9A4-4778-B8C7-0170286633BE}" type="slidenum">
              <a:rPr lang="bg-BG" smtClean="0"/>
              <a:pPr/>
              <a:t>30</a:t>
            </a:fld>
            <a:endParaRPr lang="bg-BG"/>
          </a:p>
        </p:txBody>
      </p:sp>
      <p:pic>
        <p:nvPicPr>
          <p:cNvPr id="3074" name="Picture 2" descr="Торсионни пружини buy in Априлци on Български">
            <a:extLst>
              <a:ext uri="{FF2B5EF4-FFF2-40B4-BE49-F238E27FC236}">
                <a16:creationId xmlns:a16="http://schemas.microsoft.com/office/drawing/2014/main" id="{D276B46E-74E2-4BE6-9B14-8A8A83A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8680"/>
            <a:ext cx="30480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Купи J148b стоманена торсионна пружина линеен диаметър 1 мм модел на  вземане на амортисьора и затягане на тъканта се продава на загуба &lt; смесени  - IzhodEvtini.news">
            <a:extLst>
              <a:ext uri="{FF2B5EF4-FFF2-40B4-BE49-F238E27FC236}">
                <a16:creationId xmlns:a16="http://schemas.microsoft.com/office/drawing/2014/main" id="{44729E6E-FA58-484D-9BB8-48D7A83C7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33096"/>
            <a:ext cx="3537520" cy="35375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Неръждаема Панта с амортисьор клипс - средно рамо, полупокрит пант (за  мокри помещения, баня)">
            <a:extLst>
              <a:ext uri="{FF2B5EF4-FFF2-40B4-BE49-F238E27FC236}">
                <a16:creationId xmlns:a16="http://schemas.microsoft.com/office/drawing/2014/main" id="{9AEE2BDF-1F58-4D0A-AA6E-46F19F914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452" y="3009287"/>
            <a:ext cx="6791064" cy="330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87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928662" y="214290"/>
            <a:ext cx="7488832" cy="428628"/>
          </a:xfrm>
        </p:spPr>
        <p:txBody>
          <a:bodyPr/>
          <a:lstStyle/>
          <a:p>
            <a:pPr marL="109537" indent="0" algn="ctr">
              <a:buNone/>
            </a:pPr>
            <a:r>
              <a:rPr lang="ru-RU" sz="2200" dirty="0" err="1">
                <a:solidFill>
                  <a:srgbClr val="C00000"/>
                </a:solidFill>
                <a:effectLst/>
                <a:latin typeface="Arial" pitchFamily="34" charset="0"/>
                <a:cs typeface="Arial" pitchFamily="34" charset="0"/>
              </a:rPr>
              <a:t>Еластични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чувствителни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елементи</a:t>
            </a:r>
            <a:r>
              <a:rPr lang="ru-RU" sz="2200" dirty="0">
                <a:solidFill>
                  <a:srgbClr val="C00000"/>
                </a:solidFill>
                <a:effectLst/>
                <a:latin typeface="Arial" pitchFamily="34" charset="0"/>
                <a:cs typeface="Arial" pitchFamily="34" charset="0"/>
              </a:rPr>
              <a:t> за </a:t>
            </a:r>
            <a:r>
              <a:rPr lang="ru-RU" sz="2200" dirty="0" err="1">
                <a:solidFill>
                  <a:srgbClr val="C00000"/>
                </a:solidFill>
                <a:effectLst/>
                <a:latin typeface="Arial" pitchFamily="34" charset="0"/>
                <a:cs typeface="Arial" pitchFamily="34" charset="0"/>
              </a:rPr>
              <a:t>налягане</a:t>
            </a: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179512" y="655136"/>
            <a:ext cx="6231066" cy="2585323"/>
          </a:xfrm>
          <a:prstGeom prst="rect">
            <a:avLst/>
          </a:prstGeom>
        </p:spPr>
        <p:txBody>
          <a:bodyPr wrap="square">
            <a:spAutoFit/>
          </a:bodyPr>
          <a:lstStyle/>
          <a:p>
            <a:pPr algn="just">
              <a:buClr>
                <a:srgbClr val="C00000"/>
              </a:buClr>
              <a:buSzPct val="80000"/>
              <a:buFont typeface="Wingdings" pitchFamily="2" charset="2"/>
              <a:buChar char="Ø"/>
            </a:pPr>
            <a:r>
              <a:rPr lang="ru-RU" dirty="0">
                <a:solidFill>
                  <a:srgbClr val="C00000"/>
                </a:solidFill>
              </a:rPr>
              <a:t>  </a:t>
            </a:r>
            <a:r>
              <a:rPr lang="ru-RU" dirty="0" err="1">
                <a:solidFill>
                  <a:srgbClr val="C00000"/>
                </a:solidFill>
              </a:rPr>
              <a:t>Мембраните</a:t>
            </a:r>
            <a:r>
              <a:rPr lang="ru-RU" dirty="0"/>
              <a:t> </a:t>
            </a:r>
            <a:r>
              <a:rPr lang="ru-RU" dirty="0" err="1"/>
              <a:t>представляват</a:t>
            </a:r>
            <a:r>
              <a:rPr lang="ru-RU" dirty="0"/>
              <a:t> равномерно </a:t>
            </a:r>
            <a:r>
              <a:rPr lang="ru-RU" dirty="0" err="1"/>
              <a:t>притиснати</a:t>
            </a:r>
            <a:r>
              <a:rPr lang="ru-RU" dirty="0"/>
              <a:t> по </a:t>
            </a:r>
            <a:r>
              <a:rPr lang="ru-RU" dirty="0" err="1"/>
              <a:t>периферията</a:t>
            </a:r>
            <a:r>
              <a:rPr lang="ru-RU" dirty="0"/>
              <a:t> плоски или </a:t>
            </a:r>
            <a:r>
              <a:rPr lang="ru-RU" dirty="0" err="1"/>
              <a:t>гофрирани</a:t>
            </a:r>
            <a:r>
              <a:rPr lang="ru-RU" dirty="0"/>
              <a:t> </a:t>
            </a:r>
            <a:r>
              <a:rPr lang="ru-RU" dirty="0" err="1"/>
              <a:t>кръгли</a:t>
            </a:r>
            <a:r>
              <a:rPr lang="ru-RU" dirty="0"/>
              <a:t> </a:t>
            </a:r>
            <a:r>
              <a:rPr lang="ru-RU" dirty="0" err="1"/>
              <a:t>пластини</a:t>
            </a:r>
            <a:r>
              <a:rPr lang="ru-RU" dirty="0"/>
              <a:t>, </a:t>
            </a:r>
            <a:r>
              <a:rPr lang="ru-RU" dirty="0" err="1"/>
              <a:t>които</a:t>
            </a:r>
            <a:r>
              <a:rPr lang="ru-RU" dirty="0"/>
              <a:t> </a:t>
            </a:r>
            <a:r>
              <a:rPr lang="ru-RU" dirty="0" err="1"/>
              <a:t>еластично</a:t>
            </a:r>
            <a:r>
              <a:rPr lang="ru-RU" dirty="0"/>
              <a:t> се </a:t>
            </a:r>
            <a:r>
              <a:rPr lang="ru-RU" dirty="0" err="1"/>
              <a:t>деформират</a:t>
            </a:r>
            <a:r>
              <a:rPr lang="ru-RU" dirty="0"/>
              <a:t> под действие на равномерно </a:t>
            </a:r>
            <a:r>
              <a:rPr lang="ru-RU" dirty="0" err="1"/>
              <a:t>разпределено</a:t>
            </a:r>
            <a:r>
              <a:rPr lang="ru-RU" dirty="0"/>
              <a:t> </a:t>
            </a:r>
            <a:r>
              <a:rPr lang="ru-RU" dirty="0" err="1"/>
              <a:t>натоварване</a:t>
            </a:r>
            <a:r>
              <a:rPr lang="ru-RU" dirty="0"/>
              <a:t> от </a:t>
            </a:r>
            <a:r>
              <a:rPr lang="ru-RU" dirty="0" err="1"/>
              <a:t>налягане</a:t>
            </a:r>
            <a:r>
              <a:rPr lang="ru-RU" dirty="0"/>
              <a:t> на газ, </a:t>
            </a:r>
            <a:r>
              <a:rPr lang="ru-RU" dirty="0" err="1"/>
              <a:t>течност</a:t>
            </a:r>
            <a:r>
              <a:rPr lang="ru-RU" dirty="0"/>
              <a:t> или </a:t>
            </a:r>
            <a:r>
              <a:rPr lang="ru-RU" dirty="0" err="1"/>
              <a:t>централно</a:t>
            </a:r>
            <a:r>
              <a:rPr lang="ru-RU" dirty="0"/>
              <a:t> </a:t>
            </a:r>
            <a:r>
              <a:rPr lang="ru-RU" dirty="0" err="1"/>
              <a:t>съсредоточена</a:t>
            </a:r>
            <a:r>
              <a:rPr lang="ru-RU" dirty="0"/>
              <a:t> сила. </a:t>
            </a:r>
            <a:r>
              <a:rPr lang="ru-RU" dirty="0" err="1"/>
              <a:t>Мембрани</a:t>
            </a:r>
            <a:r>
              <a:rPr lang="ru-RU" dirty="0"/>
              <a:t> се </a:t>
            </a:r>
            <a:r>
              <a:rPr lang="ru-RU" dirty="0" err="1"/>
              <a:t>използват</a:t>
            </a:r>
            <a:r>
              <a:rPr lang="ru-RU" dirty="0"/>
              <a:t> </a:t>
            </a:r>
            <a:r>
              <a:rPr lang="ru-RU" dirty="0" err="1"/>
              <a:t>като</a:t>
            </a:r>
            <a:r>
              <a:rPr lang="ru-RU" dirty="0"/>
              <a:t> </a:t>
            </a:r>
            <a:r>
              <a:rPr lang="ru-RU" dirty="0" err="1"/>
              <a:t>чувствителни</a:t>
            </a:r>
            <a:r>
              <a:rPr lang="ru-RU" dirty="0"/>
              <a:t> </a:t>
            </a:r>
            <a:r>
              <a:rPr lang="ru-RU" dirty="0" err="1"/>
              <a:t>елементи</a:t>
            </a:r>
            <a:r>
              <a:rPr lang="ru-RU" dirty="0"/>
              <a:t> на </a:t>
            </a:r>
            <a:r>
              <a:rPr lang="ru-RU" dirty="0" err="1"/>
              <a:t>уреди</a:t>
            </a:r>
            <a:r>
              <a:rPr lang="ru-RU" dirty="0"/>
              <a:t>, </a:t>
            </a:r>
            <a:r>
              <a:rPr lang="ru-RU" dirty="0" err="1"/>
              <a:t>измерващи</a:t>
            </a:r>
            <a:r>
              <a:rPr lang="ru-RU" dirty="0"/>
              <a:t> </a:t>
            </a:r>
            <a:r>
              <a:rPr lang="ru-RU" dirty="0" err="1"/>
              <a:t>налягане</a:t>
            </a:r>
            <a:r>
              <a:rPr lang="ru-RU" dirty="0"/>
              <a:t> на </a:t>
            </a:r>
            <a:r>
              <a:rPr lang="ru-RU" dirty="0" err="1"/>
              <a:t>флуиди</a:t>
            </a:r>
            <a:r>
              <a:rPr lang="ru-RU" dirty="0"/>
              <a:t>, в </a:t>
            </a:r>
            <a:r>
              <a:rPr lang="ru-RU" dirty="0" err="1"/>
              <a:t>акустични</a:t>
            </a:r>
            <a:r>
              <a:rPr lang="ru-RU" dirty="0"/>
              <a:t> </a:t>
            </a:r>
            <a:r>
              <a:rPr lang="ru-RU" dirty="0" err="1"/>
              <a:t>уреди</a:t>
            </a:r>
            <a:r>
              <a:rPr lang="ru-RU" dirty="0"/>
              <a:t> (</a:t>
            </a:r>
            <a:r>
              <a:rPr lang="ru-RU" dirty="0" err="1"/>
              <a:t>микрофони</a:t>
            </a:r>
            <a:r>
              <a:rPr lang="ru-RU" dirty="0"/>
              <a:t>, </a:t>
            </a:r>
            <a:r>
              <a:rPr lang="ru-RU" dirty="0" err="1"/>
              <a:t>телефони</a:t>
            </a:r>
            <a:r>
              <a:rPr lang="ru-RU" dirty="0"/>
              <a:t>, </a:t>
            </a:r>
            <a:r>
              <a:rPr lang="ru-RU" dirty="0" err="1"/>
              <a:t>зумери</a:t>
            </a:r>
            <a:r>
              <a:rPr lang="ru-RU" dirty="0"/>
              <a:t> и др.) и </a:t>
            </a:r>
            <a:r>
              <a:rPr lang="ru-RU" dirty="0" err="1"/>
              <a:t>като</a:t>
            </a:r>
            <a:r>
              <a:rPr lang="ru-RU" dirty="0"/>
              <a:t> </a:t>
            </a:r>
            <a:r>
              <a:rPr lang="ru-RU" dirty="0" err="1"/>
              <a:t>еластични</a:t>
            </a:r>
            <a:r>
              <a:rPr lang="ru-RU" dirty="0"/>
              <a:t> </a:t>
            </a:r>
            <a:r>
              <a:rPr lang="ru-RU" dirty="0" err="1"/>
              <a:t>направляващи</a:t>
            </a:r>
            <a:r>
              <a:rPr lang="ru-RU" dirty="0"/>
              <a:t> и </a:t>
            </a:r>
            <a:r>
              <a:rPr lang="ru-RU" dirty="0" err="1"/>
              <a:t>съединители</a:t>
            </a:r>
            <a:r>
              <a:rPr lang="ru-RU" dirty="0"/>
              <a:t>.</a:t>
            </a:r>
            <a:endParaRPr lang="bg-BG" dirty="0"/>
          </a:p>
        </p:txBody>
      </p:sp>
      <p:pic>
        <p:nvPicPr>
          <p:cNvPr id="3" name="Картина 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544" y="3789040"/>
            <a:ext cx="1800200" cy="2739435"/>
          </a:xfrm>
          <a:prstGeom prst="rect">
            <a:avLst/>
          </a:prstGeom>
          <a:ln>
            <a:noFill/>
          </a:ln>
          <a:effectLst>
            <a:outerShdw blurRad="292100" dist="139700" dir="2700000" algn="tl" rotWithShape="0">
              <a:srgbClr val="333333">
                <a:alpha val="65000"/>
              </a:srgbClr>
            </a:outerShdw>
          </a:effectLst>
        </p:spPr>
      </p:pic>
      <p:pic>
        <p:nvPicPr>
          <p:cNvPr id="4" name="Картина 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9792" y="3780927"/>
            <a:ext cx="1762865" cy="2690978"/>
          </a:xfrm>
          <a:prstGeom prst="rect">
            <a:avLst/>
          </a:prstGeom>
          <a:ln>
            <a:noFill/>
          </a:ln>
          <a:effectLst>
            <a:outerShdw blurRad="292100" dist="139700" dir="2700000" algn="tl" rotWithShape="0">
              <a:srgbClr val="333333">
                <a:alpha val="65000"/>
              </a:srgbClr>
            </a:outerShdw>
          </a:effectLst>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2" y="1323742"/>
            <a:ext cx="1800200" cy="1916717"/>
          </a:xfrm>
          <a:prstGeom prst="rect">
            <a:avLst/>
          </a:prstGeom>
          <a:ln>
            <a:noFill/>
          </a:ln>
          <a:effectLst>
            <a:outerShdw blurRad="292100" dist="139700" dir="2700000" algn="tl" rotWithShape="0">
              <a:srgbClr val="333333">
                <a:alpha val="65000"/>
              </a:srgbClr>
            </a:outerShdw>
          </a:effectLst>
        </p:spPr>
      </p:pic>
      <p:pic>
        <p:nvPicPr>
          <p:cNvPr id="18" name="Picture 2" descr="Мембрани Koltec VG289, Български - GasMagazin - автогаз и газови уреди за  бита">
            <a:extLst>
              <a:ext uri="{FF2B5EF4-FFF2-40B4-BE49-F238E27FC236}">
                <a16:creationId xmlns:a16="http://schemas.microsoft.com/office/drawing/2014/main" id="{56A8E4F7-894F-4BDC-951A-1490426F2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310" y="3823117"/>
            <a:ext cx="4335519" cy="247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00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14348" y="214290"/>
            <a:ext cx="7646890" cy="451998"/>
          </a:xfrm>
        </p:spPr>
        <p:txBody>
          <a:bodyPr/>
          <a:lstStyle/>
          <a:p>
            <a:pPr marL="109537" indent="0" algn="ctr">
              <a:buNone/>
            </a:pPr>
            <a:r>
              <a:rPr lang="ru-RU" sz="2200" dirty="0" err="1">
                <a:solidFill>
                  <a:srgbClr val="C00000"/>
                </a:solidFill>
                <a:effectLst/>
                <a:latin typeface="Arial" pitchFamily="34" charset="0"/>
                <a:cs typeface="Arial" pitchFamily="34" charset="0"/>
              </a:rPr>
              <a:t>Еластични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чувствителни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елементи</a:t>
            </a:r>
            <a:r>
              <a:rPr lang="ru-RU" sz="2200" dirty="0">
                <a:solidFill>
                  <a:srgbClr val="C00000"/>
                </a:solidFill>
                <a:effectLst/>
                <a:latin typeface="Arial" pitchFamily="34" charset="0"/>
                <a:cs typeface="Arial" pitchFamily="34" charset="0"/>
              </a:rPr>
              <a:t> за </a:t>
            </a:r>
            <a:r>
              <a:rPr lang="ru-RU" sz="2200" dirty="0" err="1">
                <a:solidFill>
                  <a:srgbClr val="C00000"/>
                </a:solidFill>
                <a:effectLst/>
                <a:latin typeface="Arial" pitchFamily="34" charset="0"/>
                <a:cs typeface="Arial" pitchFamily="34" charset="0"/>
              </a:rPr>
              <a:t>налягане</a:t>
            </a: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714348" y="857232"/>
            <a:ext cx="7585611" cy="1200329"/>
          </a:xfrm>
          <a:prstGeom prst="rect">
            <a:avLst/>
          </a:prstGeom>
        </p:spPr>
        <p:txBody>
          <a:bodyPr wrap="square">
            <a:spAutoFit/>
          </a:bodyPr>
          <a:lstStyle/>
          <a:p>
            <a:pPr algn="just">
              <a:buSzPct val="80000"/>
              <a:buFont typeface="Wingdings" pitchFamily="2" charset="2"/>
              <a:buChar char="Ø"/>
            </a:pPr>
            <a:r>
              <a:rPr lang="en-US" dirty="0">
                <a:solidFill>
                  <a:srgbClr val="C00000"/>
                </a:solidFill>
              </a:rPr>
              <a:t>  </a:t>
            </a:r>
            <a:r>
              <a:rPr lang="ru-RU" dirty="0" err="1">
                <a:solidFill>
                  <a:srgbClr val="C00000"/>
                </a:solidFill>
              </a:rPr>
              <a:t>Тръбните</a:t>
            </a:r>
            <a:r>
              <a:rPr lang="ru-RU" dirty="0">
                <a:solidFill>
                  <a:srgbClr val="C00000"/>
                </a:solidFill>
              </a:rPr>
              <a:t> </a:t>
            </a:r>
            <a:r>
              <a:rPr lang="ru-RU" dirty="0" err="1">
                <a:solidFill>
                  <a:srgbClr val="C00000"/>
                </a:solidFill>
              </a:rPr>
              <a:t>пружини</a:t>
            </a:r>
            <a:r>
              <a:rPr lang="ru-RU" dirty="0">
                <a:solidFill>
                  <a:srgbClr val="C00000"/>
                </a:solidFill>
              </a:rPr>
              <a:t> </a:t>
            </a:r>
            <a:r>
              <a:rPr lang="ru-RU" dirty="0" err="1"/>
              <a:t>представляват</a:t>
            </a:r>
            <a:r>
              <a:rPr lang="ru-RU" dirty="0"/>
              <a:t> </a:t>
            </a:r>
            <a:r>
              <a:rPr lang="ru-RU" dirty="0" err="1"/>
              <a:t>кухи</a:t>
            </a:r>
            <a:r>
              <a:rPr lang="ru-RU" dirty="0"/>
              <a:t> </a:t>
            </a:r>
            <a:r>
              <a:rPr lang="ru-RU" dirty="0" err="1"/>
              <a:t>тънкостенни</a:t>
            </a:r>
            <a:r>
              <a:rPr lang="ru-RU" dirty="0"/>
              <a:t> </a:t>
            </a:r>
            <a:r>
              <a:rPr lang="ru-RU" dirty="0" err="1"/>
              <a:t>тръби</a:t>
            </a:r>
            <a:r>
              <a:rPr lang="ru-RU" dirty="0"/>
              <a:t>, </a:t>
            </a:r>
            <a:r>
              <a:rPr lang="ru-RU" dirty="0" err="1"/>
              <a:t>извити</a:t>
            </a:r>
            <a:r>
              <a:rPr lang="ru-RU" dirty="0"/>
              <a:t> </a:t>
            </a:r>
            <a:r>
              <a:rPr lang="ru-RU" dirty="0" err="1"/>
              <a:t>съответно</a:t>
            </a:r>
            <a:r>
              <a:rPr lang="ru-RU" dirty="0"/>
              <a:t> по </a:t>
            </a:r>
            <a:r>
              <a:rPr lang="ru-RU" dirty="0" err="1"/>
              <a:t>дъга</a:t>
            </a:r>
            <a:r>
              <a:rPr lang="ru-RU" dirty="0"/>
              <a:t> от </a:t>
            </a:r>
            <a:r>
              <a:rPr lang="ru-RU" dirty="0" err="1"/>
              <a:t>окръжност</a:t>
            </a:r>
            <a:r>
              <a:rPr lang="ru-RU" dirty="0"/>
              <a:t>, </a:t>
            </a:r>
            <a:r>
              <a:rPr lang="ru-RU" dirty="0" err="1"/>
              <a:t>винтова</a:t>
            </a:r>
            <a:r>
              <a:rPr lang="ru-RU" dirty="0"/>
              <a:t> линия и Архимедова спирала. </a:t>
            </a:r>
            <a:r>
              <a:rPr lang="ru-RU" dirty="0" err="1"/>
              <a:t>Свободният</a:t>
            </a:r>
            <a:r>
              <a:rPr lang="ru-RU" dirty="0"/>
              <a:t> край на </a:t>
            </a:r>
            <a:r>
              <a:rPr lang="ru-RU" dirty="0" err="1"/>
              <a:t>тръбите</a:t>
            </a:r>
            <a:r>
              <a:rPr lang="ru-RU" dirty="0"/>
              <a:t> е затворен, а </a:t>
            </a:r>
            <a:r>
              <a:rPr lang="ru-RU" dirty="0" err="1"/>
              <a:t>през</a:t>
            </a:r>
            <a:r>
              <a:rPr lang="ru-RU" dirty="0"/>
              <a:t> </a:t>
            </a:r>
            <a:r>
              <a:rPr lang="ru-RU" dirty="0" err="1"/>
              <a:t>неподвижния</a:t>
            </a:r>
            <a:r>
              <a:rPr lang="ru-RU" dirty="0"/>
              <a:t> край се </a:t>
            </a:r>
            <a:r>
              <a:rPr lang="ru-RU" dirty="0" err="1"/>
              <a:t>подава</a:t>
            </a:r>
            <a:r>
              <a:rPr lang="ru-RU" dirty="0"/>
              <a:t> </a:t>
            </a:r>
            <a:r>
              <a:rPr lang="ru-RU" dirty="0" err="1"/>
              <a:t>флуид</a:t>
            </a:r>
            <a:r>
              <a:rPr lang="ru-RU" dirty="0"/>
              <a:t> под </a:t>
            </a:r>
            <a:r>
              <a:rPr lang="ru-RU" dirty="0" err="1"/>
              <a:t>налягане</a:t>
            </a:r>
            <a:r>
              <a:rPr lang="ru-RU" dirty="0"/>
              <a:t>. </a:t>
            </a:r>
            <a:endParaRPr lang="bg-BG" dirty="0"/>
          </a:p>
        </p:txBody>
      </p:sp>
      <p:pic>
        <p:nvPicPr>
          <p:cNvPr id="3" name="Картина 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43608" y="2181057"/>
            <a:ext cx="2232248" cy="3700572"/>
          </a:xfrm>
          <a:prstGeom prst="rect">
            <a:avLst/>
          </a:prstGeom>
          <a:ln>
            <a:noFill/>
          </a:ln>
          <a:effectLst>
            <a:outerShdw blurRad="292100" dist="139700" dir="2700000" algn="tl" rotWithShape="0">
              <a:srgbClr val="333333">
                <a:alpha val="65000"/>
              </a:srgbClr>
            </a:outerShdw>
          </a:effectLst>
        </p:spPr>
      </p:pic>
      <p:sp>
        <p:nvSpPr>
          <p:cNvPr id="4" name="Правоъгълник 3"/>
          <p:cNvSpPr/>
          <p:nvPr/>
        </p:nvSpPr>
        <p:spPr>
          <a:xfrm>
            <a:off x="1075250" y="5949280"/>
            <a:ext cx="2032929" cy="369332"/>
          </a:xfrm>
          <a:prstGeom prst="rect">
            <a:avLst/>
          </a:prstGeom>
        </p:spPr>
        <p:txBody>
          <a:bodyPr wrap="none">
            <a:spAutoFit/>
          </a:bodyPr>
          <a:lstStyle/>
          <a:p>
            <a:r>
              <a:rPr lang="bg-BG" dirty="0" err="1">
                <a:latin typeface="Arial" pitchFamily="34" charset="0"/>
              </a:rPr>
              <a:t>Бурдонова</a:t>
            </a:r>
            <a:r>
              <a:rPr lang="bg-BG" dirty="0">
                <a:latin typeface="Arial" pitchFamily="34" charset="0"/>
              </a:rPr>
              <a:t> тръба</a:t>
            </a:r>
          </a:p>
        </p:txBody>
      </p:sp>
      <p:pic>
        <p:nvPicPr>
          <p:cNvPr id="5" name="Картина 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91880" y="2202788"/>
            <a:ext cx="2376984" cy="3589536"/>
          </a:xfrm>
          <a:prstGeom prst="rect">
            <a:avLst/>
          </a:prstGeom>
          <a:ln>
            <a:noFill/>
          </a:ln>
          <a:effectLst>
            <a:outerShdw blurRad="292100" dist="139700" dir="2700000" algn="tl" rotWithShape="0">
              <a:srgbClr val="333333">
                <a:alpha val="65000"/>
              </a:srgbClr>
            </a:outerShdw>
          </a:effectLst>
        </p:spPr>
      </p:pic>
      <p:sp>
        <p:nvSpPr>
          <p:cNvPr id="7" name="Правоъгълник 6"/>
          <p:cNvSpPr/>
          <p:nvPr/>
        </p:nvSpPr>
        <p:spPr>
          <a:xfrm>
            <a:off x="3491880" y="5920884"/>
            <a:ext cx="2052165" cy="369332"/>
          </a:xfrm>
          <a:prstGeom prst="rect">
            <a:avLst/>
          </a:prstGeom>
        </p:spPr>
        <p:txBody>
          <a:bodyPr wrap="none">
            <a:spAutoFit/>
          </a:bodyPr>
          <a:lstStyle/>
          <a:p>
            <a:r>
              <a:rPr lang="bg-BG" dirty="0">
                <a:latin typeface="Arial" pitchFamily="34" charset="0"/>
              </a:rPr>
              <a:t>Винтова пружина</a:t>
            </a:r>
          </a:p>
        </p:txBody>
      </p:sp>
      <p:pic>
        <p:nvPicPr>
          <p:cNvPr id="8" name="Картина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06402" y="2236575"/>
            <a:ext cx="2324056" cy="3589536"/>
          </a:xfrm>
          <a:prstGeom prst="rect">
            <a:avLst/>
          </a:prstGeom>
          <a:ln>
            <a:noFill/>
          </a:ln>
          <a:effectLst>
            <a:outerShdw blurRad="292100" dist="139700" dir="2700000" algn="tl" rotWithShape="0">
              <a:srgbClr val="333333">
                <a:alpha val="65000"/>
              </a:srgbClr>
            </a:outerShdw>
          </a:effectLst>
        </p:spPr>
      </p:pic>
      <p:sp>
        <p:nvSpPr>
          <p:cNvPr id="9" name="Правоъгълник 8"/>
          <p:cNvSpPr/>
          <p:nvPr/>
        </p:nvSpPr>
        <p:spPr>
          <a:xfrm>
            <a:off x="5995673" y="5925143"/>
            <a:ext cx="2207656" cy="369332"/>
          </a:xfrm>
          <a:prstGeom prst="rect">
            <a:avLst/>
          </a:prstGeom>
        </p:spPr>
        <p:txBody>
          <a:bodyPr wrap="none">
            <a:spAutoFit/>
          </a:bodyPr>
          <a:lstStyle/>
          <a:p>
            <a:r>
              <a:rPr lang="bg-BG" dirty="0">
                <a:latin typeface="Arial" pitchFamily="34" charset="0"/>
              </a:rPr>
              <a:t>Спирална пружина</a:t>
            </a:r>
          </a:p>
        </p:txBody>
      </p:sp>
    </p:spTree>
    <p:extLst>
      <p:ext uri="{BB962C8B-B14F-4D97-AF65-F5344CB8AC3E}">
        <p14:creationId xmlns:p14="http://schemas.microsoft.com/office/powerpoint/2010/main" val="1392160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6AC1D7-E342-4049-A86F-E358BBD44E7B}"/>
              </a:ext>
            </a:extLst>
          </p:cNvPr>
          <p:cNvSpPr>
            <a:spLocks noGrp="1"/>
          </p:cNvSpPr>
          <p:nvPr>
            <p:ph type="sldNum" sz="quarter" idx="12"/>
          </p:nvPr>
        </p:nvSpPr>
        <p:spPr/>
        <p:txBody>
          <a:bodyPr/>
          <a:lstStyle/>
          <a:p>
            <a:fld id="{BFE999D1-F9A4-4778-B8C7-0170286633BE}" type="slidenum">
              <a:rPr lang="bg-BG" smtClean="0"/>
              <a:pPr/>
              <a:t>33</a:t>
            </a:fld>
            <a:endParaRPr lang="bg-BG"/>
          </a:p>
        </p:txBody>
      </p:sp>
      <p:pic>
        <p:nvPicPr>
          <p:cNvPr id="5" name="Picture 4">
            <a:extLst>
              <a:ext uri="{FF2B5EF4-FFF2-40B4-BE49-F238E27FC236}">
                <a16:creationId xmlns:a16="http://schemas.microsoft.com/office/drawing/2014/main" id="{C715336A-D146-4426-885C-7A387C1EBF91}"/>
              </a:ext>
            </a:extLst>
          </p:cNvPr>
          <p:cNvPicPr>
            <a:picLocks noChangeAspect="1"/>
          </p:cNvPicPr>
          <p:nvPr/>
        </p:nvPicPr>
        <p:blipFill>
          <a:blip r:embed="rId2"/>
          <a:stretch>
            <a:fillRect/>
          </a:stretch>
        </p:blipFill>
        <p:spPr>
          <a:xfrm>
            <a:off x="107504" y="0"/>
            <a:ext cx="4421748" cy="3717032"/>
          </a:xfrm>
          <a:prstGeom prst="rect">
            <a:avLst/>
          </a:prstGeom>
        </p:spPr>
      </p:pic>
      <p:pic>
        <p:nvPicPr>
          <p:cNvPr id="6" name="Picture 5">
            <a:extLst>
              <a:ext uri="{FF2B5EF4-FFF2-40B4-BE49-F238E27FC236}">
                <a16:creationId xmlns:a16="http://schemas.microsoft.com/office/drawing/2014/main" id="{15786B38-CF5F-4377-9934-11E7BF9F5798}"/>
              </a:ext>
            </a:extLst>
          </p:cNvPr>
          <p:cNvPicPr>
            <a:picLocks noChangeAspect="1"/>
          </p:cNvPicPr>
          <p:nvPr/>
        </p:nvPicPr>
        <p:blipFill>
          <a:blip r:embed="rId3"/>
          <a:stretch>
            <a:fillRect/>
          </a:stretch>
        </p:blipFill>
        <p:spPr>
          <a:xfrm>
            <a:off x="4614750" y="1411543"/>
            <a:ext cx="4495800" cy="5314950"/>
          </a:xfrm>
          <a:prstGeom prst="rect">
            <a:avLst/>
          </a:prstGeom>
        </p:spPr>
      </p:pic>
    </p:spTree>
    <p:extLst>
      <p:ext uri="{BB962C8B-B14F-4D97-AF65-F5344CB8AC3E}">
        <p14:creationId xmlns:p14="http://schemas.microsoft.com/office/powerpoint/2010/main" val="3508793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42910" y="285728"/>
            <a:ext cx="7704856" cy="381926"/>
          </a:xfrm>
        </p:spPr>
        <p:txBody>
          <a:bodyPr/>
          <a:lstStyle/>
          <a:p>
            <a:pPr marL="109537" indent="0" algn="ctr">
              <a:buNone/>
            </a:pPr>
            <a:r>
              <a:rPr lang="ru-RU" sz="2200" dirty="0" err="1">
                <a:solidFill>
                  <a:srgbClr val="C00000"/>
                </a:solidFill>
                <a:effectLst/>
                <a:latin typeface="Arial" pitchFamily="34" charset="0"/>
                <a:cs typeface="Arial" pitchFamily="34" charset="0"/>
              </a:rPr>
              <a:t>Еластични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чувствителни</a:t>
            </a:r>
            <a:r>
              <a:rPr lang="ru-RU" sz="2200" dirty="0">
                <a:solidFill>
                  <a:srgbClr val="C00000"/>
                </a:solidFill>
                <a:effectLst/>
                <a:latin typeface="Arial" pitchFamily="34" charset="0"/>
                <a:cs typeface="Arial" pitchFamily="34" charset="0"/>
              </a:rPr>
              <a:t> </a:t>
            </a:r>
            <a:r>
              <a:rPr lang="ru-RU" sz="2200" dirty="0" err="1">
                <a:solidFill>
                  <a:srgbClr val="C00000"/>
                </a:solidFill>
                <a:effectLst/>
                <a:latin typeface="Arial" pitchFamily="34" charset="0"/>
                <a:cs typeface="Arial" pitchFamily="34" charset="0"/>
              </a:rPr>
              <a:t>елементи</a:t>
            </a:r>
            <a:r>
              <a:rPr lang="ru-RU" sz="2200" dirty="0">
                <a:solidFill>
                  <a:srgbClr val="C00000"/>
                </a:solidFill>
                <a:effectLst/>
                <a:latin typeface="Arial" pitchFamily="34" charset="0"/>
                <a:cs typeface="Arial" pitchFamily="34" charset="0"/>
              </a:rPr>
              <a:t> за </a:t>
            </a:r>
            <a:r>
              <a:rPr lang="ru-RU" sz="2200" dirty="0" err="1">
                <a:solidFill>
                  <a:srgbClr val="C00000"/>
                </a:solidFill>
                <a:effectLst/>
                <a:latin typeface="Arial" pitchFamily="34" charset="0"/>
                <a:cs typeface="Arial" pitchFamily="34" charset="0"/>
              </a:rPr>
              <a:t>налягане</a:t>
            </a:r>
            <a:endParaRPr lang="bg-BG" sz="2200" dirty="0">
              <a:solidFill>
                <a:srgbClr val="C00000"/>
              </a:solidFill>
              <a:effectLst/>
              <a:latin typeface="Arial" pitchFamily="34" charset="0"/>
              <a:cs typeface="Arial" pitchFamily="34" charset="0"/>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1000100" y="1357298"/>
            <a:ext cx="3147257" cy="2585323"/>
          </a:xfrm>
          <a:prstGeom prst="rect">
            <a:avLst/>
          </a:prstGeom>
        </p:spPr>
        <p:txBody>
          <a:bodyPr wrap="square">
            <a:spAutoFit/>
          </a:bodyPr>
          <a:lstStyle/>
          <a:p>
            <a:pPr algn="just">
              <a:buSzPct val="80000"/>
              <a:buFont typeface="Wingdings" pitchFamily="2" charset="2"/>
              <a:buChar char="Ø"/>
            </a:pPr>
            <a:r>
              <a:rPr lang="en-US" dirty="0">
                <a:solidFill>
                  <a:srgbClr val="C00000"/>
                </a:solidFill>
              </a:rPr>
              <a:t>  </a:t>
            </a:r>
            <a:r>
              <a:rPr lang="ru-RU" dirty="0" err="1">
                <a:solidFill>
                  <a:srgbClr val="C00000"/>
                </a:solidFill>
              </a:rPr>
              <a:t>Силфоните</a:t>
            </a:r>
            <a:r>
              <a:rPr lang="ru-RU" dirty="0"/>
              <a:t> </a:t>
            </a:r>
            <a:r>
              <a:rPr lang="ru-RU" dirty="0" err="1"/>
              <a:t>представляват</a:t>
            </a:r>
            <a:r>
              <a:rPr lang="ru-RU" dirty="0"/>
              <a:t> </a:t>
            </a:r>
            <a:r>
              <a:rPr lang="ru-RU" dirty="0" err="1"/>
              <a:t>дълбоко</a:t>
            </a:r>
            <a:r>
              <a:rPr lang="ru-RU" dirty="0"/>
              <a:t> </a:t>
            </a:r>
            <a:r>
              <a:rPr lang="ru-RU" dirty="0" err="1"/>
              <a:t>гофрирани</a:t>
            </a:r>
            <a:r>
              <a:rPr lang="ru-RU" dirty="0"/>
              <a:t> </a:t>
            </a:r>
            <a:r>
              <a:rPr lang="ru-RU" dirty="0" err="1"/>
              <a:t>тънкостенни</a:t>
            </a:r>
            <a:r>
              <a:rPr lang="ru-RU" dirty="0"/>
              <a:t> </a:t>
            </a:r>
            <a:r>
              <a:rPr lang="ru-RU" dirty="0" err="1"/>
              <a:t>метални</a:t>
            </a:r>
            <a:r>
              <a:rPr lang="ru-RU" dirty="0"/>
              <a:t> </a:t>
            </a:r>
            <a:r>
              <a:rPr lang="ru-RU" dirty="0" err="1"/>
              <a:t>тръби</a:t>
            </a:r>
            <a:r>
              <a:rPr lang="ru-RU" dirty="0"/>
              <a:t> </a:t>
            </a:r>
            <a:r>
              <a:rPr lang="ru-RU" dirty="0" err="1"/>
              <a:t>със</a:t>
            </a:r>
            <a:r>
              <a:rPr lang="ru-RU" dirty="0"/>
              <a:t> заварено чело, </a:t>
            </a:r>
            <a:r>
              <a:rPr lang="ru-RU" dirty="0" err="1"/>
              <a:t>което</a:t>
            </a:r>
            <a:r>
              <a:rPr lang="ru-RU" dirty="0"/>
              <a:t> </a:t>
            </a:r>
            <a:r>
              <a:rPr lang="ru-RU" dirty="0" err="1"/>
              <a:t>значително</a:t>
            </a:r>
            <a:r>
              <a:rPr lang="ru-RU" dirty="0"/>
              <a:t> се </a:t>
            </a:r>
            <a:r>
              <a:rPr lang="ru-RU" dirty="0" err="1"/>
              <a:t>премества</a:t>
            </a:r>
            <a:r>
              <a:rPr lang="ru-RU" dirty="0"/>
              <a:t> почти </a:t>
            </a:r>
            <a:r>
              <a:rPr lang="ru-RU" dirty="0" err="1"/>
              <a:t>пропорционално</a:t>
            </a:r>
            <a:r>
              <a:rPr lang="ru-RU" dirty="0"/>
              <a:t> на </a:t>
            </a:r>
            <a:r>
              <a:rPr lang="ru-RU" dirty="0" err="1"/>
              <a:t>вътрешно</a:t>
            </a:r>
            <a:r>
              <a:rPr lang="ru-RU" dirty="0"/>
              <a:t> </a:t>
            </a:r>
            <a:r>
              <a:rPr lang="ru-RU" dirty="0" err="1"/>
              <a:t>налягане</a:t>
            </a:r>
            <a:r>
              <a:rPr lang="ru-RU" dirty="0"/>
              <a:t> или </a:t>
            </a:r>
            <a:r>
              <a:rPr lang="ru-RU" dirty="0" err="1"/>
              <a:t>осова</a:t>
            </a:r>
            <a:r>
              <a:rPr lang="ru-RU" dirty="0"/>
              <a:t> сила.</a:t>
            </a:r>
            <a:endParaRPr lang="bg-BG" dirty="0"/>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142984"/>
            <a:ext cx="3888432" cy="47594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41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6491A1-FAA3-478A-8085-D0EB952708B0}"/>
              </a:ext>
            </a:extLst>
          </p:cNvPr>
          <p:cNvSpPr>
            <a:spLocks noGrp="1"/>
          </p:cNvSpPr>
          <p:nvPr>
            <p:ph type="sldNum" sz="quarter" idx="12"/>
          </p:nvPr>
        </p:nvSpPr>
        <p:spPr/>
        <p:txBody>
          <a:bodyPr/>
          <a:lstStyle/>
          <a:p>
            <a:fld id="{BFE999D1-F9A4-4778-B8C7-0170286633BE}" type="slidenum">
              <a:rPr lang="bg-BG" smtClean="0"/>
              <a:pPr/>
              <a:t>35</a:t>
            </a:fld>
            <a:endParaRPr lang="bg-BG"/>
          </a:p>
        </p:txBody>
      </p:sp>
      <p:pic>
        <p:nvPicPr>
          <p:cNvPr id="5" name="Picture 4">
            <a:extLst>
              <a:ext uri="{FF2B5EF4-FFF2-40B4-BE49-F238E27FC236}">
                <a16:creationId xmlns:a16="http://schemas.microsoft.com/office/drawing/2014/main" id="{9864D1B5-1D0C-4F0D-82E9-11B551A00D86}"/>
              </a:ext>
            </a:extLst>
          </p:cNvPr>
          <p:cNvPicPr>
            <a:picLocks noChangeAspect="1"/>
          </p:cNvPicPr>
          <p:nvPr/>
        </p:nvPicPr>
        <p:blipFill>
          <a:blip r:embed="rId2"/>
          <a:stretch>
            <a:fillRect/>
          </a:stretch>
        </p:blipFill>
        <p:spPr>
          <a:xfrm>
            <a:off x="251520" y="260648"/>
            <a:ext cx="4181475" cy="4667250"/>
          </a:xfrm>
          <a:prstGeom prst="rect">
            <a:avLst/>
          </a:prstGeom>
        </p:spPr>
      </p:pic>
      <p:pic>
        <p:nvPicPr>
          <p:cNvPr id="6" name="Picture 5">
            <a:extLst>
              <a:ext uri="{FF2B5EF4-FFF2-40B4-BE49-F238E27FC236}">
                <a16:creationId xmlns:a16="http://schemas.microsoft.com/office/drawing/2014/main" id="{8BF1B164-B19A-4D8D-9E92-5EE77D2E32E9}"/>
              </a:ext>
            </a:extLst>
          </p:cNvPr>
          <p:cNvPicPr>
            <a:picLocks noChangeAspect="1"/>
          </p:cNvPicPr>
          <p:nvPr/>
        </p:nvPicPr>
        <p:blipFill>
          <a:blip r:embed="rId3"/>
          <a:stretch>
            <a:fillRect/>
          </a:stretch>
        </p:blipFill>
        <p:spPr>
          <a:xfrm>
            <a:off x="5257800" y="548680"/>
            <a:ext cx="3429000" cy="5495925"/>
          </a:xfrm>
          <a:prstGeom prst="rect">
            <a:avLst/>
          </a:prstGeom>
        </p:spPr>
      </p:pic>
    </p:spTree>
    <p:extLst>
      <p:ext uri="{BB962C8B-B14F-4D97-AF65-F5344CB8AC3E}">
        <p14:creationId xmlns:p14="http://schemas.microsoft.com/office/powerpoint/2010/main" val="3912217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472386" cy="1143000"/>
          </a:xfrm>
        </p:spPr>
        <p:txBody>
          <a:bodyPr/>
          <a:lstStyle/>
          <a:p>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a:t>
            </a:r>
            <a:r>
              <a:rPr lang="bg-BG" sz="1800" dirty="0" err="1">
                <a:solidFill>
                  <a:schemeClr val="tx1"/>
                </a:solidFill>
                <a:latin typeface="Arial" pitchFamily="34" charset="0"/>
                <a:cs typeface="Arial" pitchFamily="34" charset="0"/>
              </a:rPr>
              <a:t>уредостроене</a:t>
            </a:r>
            <a:r>
              <a:rPr lang="bg-BG" sz="1800" dirty="0">
                <a:solidFill>
                  <a:schemeClr val="tx1"/>
                </a:solidFill>
                <a:latin typeface="Arial" pitchFamily="34" charset="0"/>
                <a:cs typeface="Arial" pitchFamily="34" charset="0"/>
              </a:rPr>
              <a:t>”</a:t>
            </a:r>
            <a:endParaRPr lang="bg-BG" sz="1800" dirty="0">
              <a:latin typeface="Arial" pitchFamily="34" charset="0"/>
              <a:cs typeface="Arial" pitchFamily="34" charset="0"/>
            </a:endParaRPr>
          </a:p>
        </p:txBody>
      </p:sp>
      <p:sp>
        <p:nvSpPr>
          <p:cNvPr id="3" name="Content Placeholder 2"/>
          <p:cNvSpPr>
            <a:spLocks noGrp="1"/>
          </p:cNvSpPr>
          <p:nvPr>
            <p:ph idx="1"/>
          </p:nvPr>
        </p:nvSpPr>
        <p:spPr/>
        <p:txBody>
          <a:bodyPr/>
          <a:lstStyle/>
          <a:p>
            <a:pPr algn="ctr">
              <a:buNone/>
            </a:pPr>
            <a:endParaRPr lang="bg-BG" sz="4000" dirty="0">
              <a:solidFill>
                <a:srgbClr val="3333CC"/>
              </a:solidFill>
              <a:latin typeface="Arial" pitchFamily="34" charset="0"/>
              <a:cs typeface="Arial" pitchFamily="34" charset="0"/>
            </a:endParaRPr>
          </a:p>
          <a:p>
            <a:pPr algn="ctr">
              <a:buNone/>
            </a:pPr>
            <a:r>
              <a:rPr lang="bg-BG" sz="4000" dirty="0">
                <a:solidFill>
                  <a:srgbClr val="3333CC"/>
                </a:solidFill>
                <a:effectLst/>
                <a:latin typeface="Arial" pitchFamily="34" charset="0"/>
                <a:cs typeface="Arial" pitchFamily="34" charset="0"/>
              </a:rPr>
              <a:t>Благодаря за вниманието!</a:t>
            </a:r>
          </a:p>
        </p:txBody>
      </p:sp>
      <p:sp>
        <p:nvSpPr>
          <p:cNvPr id="4" name="Slide Number Placeholder 3"/>
          <p:cNvSpPr>
            <a:spLocks noGrp="1"/>
          </p:cNvSpPr>
          <p:nvPr>
            <p:ph type="sldNum" sz="quarter" idx="12"/>
          </p:nvPr>
        </p:nvSpPr>
        <p:spPr/>
        <p:txBody>
          <a:bodyPr/>
          <a:lstStyle/>
          <a:p>
            <a:fld id="{BFE999D1-F9A4-4778-B8C7-0170286633BE}" type="slidenum">
              <a:rPr lang="bg-BG" smtClean="0"/>
              <a:pPr/>
              <a:t>36</a:t>
            </a:fld>
            <a:endParaRPr lang="bg-BG"/>
          </a:p>
        </p:txBody>
      </p:sp>
      <p:pic>
        <p:nvPicPr>
          <p:cNvPr id="5" name="Picture 4" descr="Logo-TU-blu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826826A-4B74-48B9-BABD-FF9CB5A57305}"/>
              </a:ext>
            </a:extLst>
          </p:cNvPr>
          <p:cNvSpPr txBox="1"/>
          <p:nvPr/>
        </p:nvSpPr>
        <p:spPr>
          <a:xfrm>
            <a:off x="539552" y="4725144"/>
            <a:ext cx="7383194" cy="1169551"/>
          </a:xfrm>
          <a:prstGeom prst="rect">
            <a:avLst/>
          </a:prstGeom>
          <a:noFill/>
        </p:spPr>
        <p:txBody>
          <a:bodyPr wrap="square" rtlCol="0">
            <a:spAutoFit/>
          </a:bodyPr>
          <a:lstStyle/>
          <a:p>
            <a:r>
              <a:rPr lang="bg-BG" sz="1400" dirty="0"/>
              <a:t>В презентацията са използвани материали от:</a:t>
            </a:r>
          </a:p>
          <a:p>
            <a:endParaRPr lang="bg-BG" sz="1400" dirty="0"/>
          </a:p>
          <a:p>
            <a:r>
              <a:rPr lang="bg-BG" sz="1400" dirty="0"/>
              <a:t>1. Учебник: </a:t>
            </a:r>
            <a:r>
              <a:rPr lang="ru-RU" sz="1400" dirty="0">
                <a:latin typeface="Arial" pitchFamily="34" charset="0"/>
              </a:rPr>
              <a:t>Недев, Ц., Лилов, </a:t>
            </a:r>
            <a:r>
              <a:rPr lang="ru-RU" sz="1400" i="1" dirty="0">
                <a:latin typeface="Arial" pitchFamily="34" charset="0"/>
              </a:rPr>
              <a:t>Машинознание</a:t>
            </a:r>
            <a:r>
              <a:rPr lang="ru-RU" sz="1400" dirty="0">
                <a:latin typeface="Arial" pitchFamily="34" charset="0"/>
              </a:rPr>
              <a:t>, Софттрейд;</a:t>
            </a:r>
          </a:p>
          <a:p>
            <a:r>
              <a:rPr lang="ru-RU" sz="1400" dirty="0">
                <a:latin typeface="Arial" pitchFamily="34" charset="0"/>
              </a:rPr>
              <a:t>2. Презентация, катедра ТММ;</a:t>
            </a:r>
          </a:p>
          <a:p>
            <a:r>
              <a:rPr lang="ru-RU" sz="1400" dirty="0">
                <a:latin typeface="Arial" pitchFamily="34" charset="0"/>
              </a:rPr>
              <a:t>3. Други източници.</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класификация</a:t>
            </a:r>
            <a:endParaRPr lang="bg-BG" sz="2200" dirty="0"/>
          </a:p>
        </p:txBody>
      </p:sp>
      <p:sp>
        <p:nvSpPr>
          <p:cNvPr id="3" name="Content Placeholder 2"/>
          <p:cNvSpPr>
            <a:spLocks noGrp="1"/>
          </p:cNvSpPr>
          <p:nvPr>
            <p:ph idx="1"/>
          </p:nvPr>
        </p:nvSpPr>
        <p:spPr>
          <a:xfrm>
            <a:off x="457200" y="928670"/>
            <a:ext cx="8115328" cy="1857388"/>
          </a:xfrm>
        </p:spPr>
        <p:txBody>
          <a:bodyPr/>
          <a:lstStyle/>
          <a:p>
            <a:pPr>
              <a:buFont typeface="Wingdings" pitchFamily="2" charset="2"/>
              <a:buChar char="v"/>
            </a:pPr>
            <a:r>
              <a:rPr lang="bg-BG" sz="1800" dirty="0">
                <a:solidFill>
                  <a:srgbClr val="3333CC"/>
                </a:solidFill>
                <a:latin typeface="Arial" pitchFamily="34" charset="0"/>
                <a:cs typeface="Arial" pitchFamily="34" charset="0"/>
              </a:rPr>
              <a:t>Силови</a:t>
            </a:r>
            <a:r>
              <a:rPr lang="bg-BG" sz="1800" dirty="0">
                <a:latin typeface="Arial" pitchFamily="34" charset="0"/>
                <a:cs typeface="Arial" pitchFamily="34" charset="0"/>
              </a:rPr>
              <a:t> – използват се като акумулатори на механична енергия. Чрез тях се задвижват, или връщат в изходно положение различни елементи на механизмите, затварят се кинематични вериги, отстраняват се вредните хлабини между елементите на уредите и машините.</a:t>
            </a:r>
          </a:p>
          <a:p>
            <a:pPr>
              <a:buNone/>
            </a:pPr>
            <a:r>
              <a:rPr lang="bg-BG" sz="1800" dirty="0">
                <a:latin typeface="Arial" pitchFamily="34" charset="0"/>
                <a:cs typeface="Arial" pitchFamily="34" charset="0"/>
              </a:rPr>
              <a:t>	- </a:t>
            </a:r>
            <a:r>
              <a:rPr lang="bg-BG" sz="1800" dirty="0" err="1">
                <a:latin typeface="Arial" pitchFamily="34" charset="0"/>
                <a:cs typeface="Arial" pitchFamily="34" charset="0"/>
              </a:rPr>
              <a:t>пружинни</a:t>
            </a:r>
            <a:r>
              <a:rPr lang="bg-BG" sz="1800" dirty="0">
                <a:latin typeface="Arial" pitchFamily="34" charset="0"/>
                <a:cs typeface="Arial" pitchFamily="34" charset="0"/>
              </a:rPr>
              <a:t> двигатели, пружини на електромагнитните механизми, пружини за силово затваряне на вериги в </a:t>
            </a:r>
            <a:r>
              <a:rPr lang="bg-BG" sz="1800" dirty="0" err="1">
                <a:latin typeface="Arial" pitchFamily="34" charset="0"/>
                <a:cs typeface="Arial" pitchFamily="34" charset="0"/>
              </a:rPr>
              <a:t>гърбичните</a:t>
            </a:r>
            <a:r>
              <a:rPr lang="bg-BG" sz="1800" dirty="0">
                <a:latin typeface="Arial" pitchFamily="34" charset="0"/>
                <a:cs typeface="Arial" pitchFamily="34" charset="0"/>
              </a:rPr>
              <a:t> </a:t>
            </a:r>
            <a:r>
              <a:rPr lang="bg-BG" sz="1800" dirty="0" err="1">
                <a:latin typeface="Arial" pitchFamily="34" charset="0"/>
                <a:cs typeface="Arial" pitchFamily="34" charset="0"/>
              </a:rPr>
              <a:t>маханизми</a:t>
            </a:r>
            <a:r>
              <a:rPr lang="bg-BG" sz="1800" dirty="0">
                <a:latin typeface="Arial" pitchFamily="34" charset="0"/>
                <a:cs typeface="Arial" pitchFamily="34" charset="0"/>
              </a:rPr>
              <a:t> и др.</a:t>
            </a:r>
          </a:p>
        </p:txBody>
      </p:sp>
      <p:sp>
        <p:nvSpPr>
          <p:cNvPr id="4" name="Slide Number Placeholder 3"/>
          <p:cNvSpPr>
            <a:spLocks noGrp="1"/>
          </p:cNvSpPr>
          <p:nvPr>
            <p:ph type="sldNum" sz="quarter" idx="12"/>
          </p:nvPr>
        </p:nvSpPr>
        <p:spPr/>
        <p:txBody>
          <a:bodyPr/>
          <a:lstStyle/>
          <a:p>
            <a:fld id="{BFE999D1-F9A4-4778-B8C7-0170286633BE}" type="slidenum">
              <a:rPr lang="bg-BG" smtClean="0"/>
              <a:pPr/>
              <a:t>4</a:t>
            </a:fld>
            <a:endParaRPr lang="bg-BG"/>
          </a:p>
        </p:txBody>
      </p:sp>
      <p:pic>
        <p:nvPicPr>
          <p:cNvPr id="48130" name="Picture 2"/>
          <p:cNvPicPr>
            <a:picLocks noChangeAspect="1" noChangeArrowheads="1"/>
          </p:cNvPicPr>
          <p:nvPr/>
        </p:nvPicPr>
        <p:blipFill>
          <a:blip r:embed="rId2"/>
          <a:srcRect/>
          <a:stretch>
            <a:fillRect/>
          </a:stretch>
        </p:blipFill>
        <p:spPr bwMode="auto">
          <a:xfrm>
            <a:off x="285720" y="3357562"/>
            <a:ext cx="3976664" cy="2863198"/>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4214810" y="3786190"/>
            <a:ext cx="4614855" cy="2164421"/>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класификация</a:t>
            </a:r>
            <a:endParaRPr lang="bg-BG" sz="2200" dirty="0"/>
          </a:p>
        </p:txBody>
      </p:sp>
      <p:sp>
        <p:nvSpPr>
          <p:cNvPr id="3" name="Content Placeholder 2"/>
          <p:cNvSpPr>
            <a:spLocks noGrp="1"/>
          </p:cNvSpPr>
          <p:nvPr>
            <p:ph idx="1"/>
          </p:nvPr>
        </p:nvSpPr>
        <p:spPr>
          <a:xfrm>
            <a:off x="421465" y="965493"/>
            <a:ext cx="8229600" cy="5095892"/>
          </a:xfrm>
        </p:spPr>
        <p:txBody>
          <a:bodyPr/>
          <a:lstStyle/>
          <a:p>
            <a:pPr>
              <a:buFont typeface="Wingdings" pitchFamily="2" charset="2"/>
              <a:buChar char="Ø"/>
            </a:pPr>
            <a:r>
              <a:rPr lang="bg-BG" sz="1800" dirty="0">
                <a:solidFill>
                  <a:srgbClr val="3333CC"/>
                </a:solidFill>
                <a:latin typeface="Arial" pitchFamily="34" charset="0"/>
                <a:cs typeface="Arial" pitchFamily="34" charset="0"/>
              </a:rPr>
              <a:t>Елементи за еластична връзка </a:t>
            </a:r>
            <a:r>
              <a:rPr lang="bg-BG" sz="1800" dirty="0">
                <a:latin typeface="Arial" pitchFamily="34" charset="0"/>
                <a:cs typeface="Arial" pitchFamily="34" charset="0"/>
              </a:rPr>
              <a:t>– използват се за вибро-изолация и намаляване на амплитудите на трептенията при защита на уредите и машините.</a:t>
            </a:r>
          </a:p>
          <a:p>
            <a:pPr>
              <a:buNone/>
            </a:pPr>
            <a:r>
              <a:rPr lang="bg-BG" sz="1800" dirty="0">
                <a:latin typeface="Arial" pitchFamily="34" charset="0"/>
                <a:cs typeface="Arial" pitchFamily="34" charset="0"/>
              </a:rPr>
              <a:t>	- каучукови и </a:t>
            </a:r>
            <a:r>
              <a:rPr lang="bg-BG" sz="1800" dirty="0" err="1">
                <a:latin typeface="Arial" pitchFamily="34" charset="0"/>
                <a:cs typeface="Arial" pitchFamily="34" charset="0"/>
              </a:rPr>
              <a:t>пружинни</a:t>
            </a:r>
            <a:r>
              <a:rPr lang="bg-BG" sz="1800" dirty="0">
                <a:latin typeface="Arial" pitchFamily="34" charset="0"/>
                <a:cs typeface="Arial" pitchFamily="34" charset="0"/>
              </a:rPr>
              <a:t> амортизатори, еластични </a:t>
            </a:r>
            <a:r>
              <a:rPr lang="bg-BG" sz="1800" dirty="0" err="1">
                <a:latin typeface="Arial" pitchFamily="34" charset="0"/>
                <a:cs typeface="Arial" pitchFamily="34" charset="0"/>
              </a:rPr>
              <a:t>шарнири</a:t>
            </a:r>
            <a:r>
              <a:rPr lang="bg-BG" sz="1800" dirty="0">
                <a:latin typeface="Arial" pitchFamily="34" charset="0"/>
                <a:cs typeface="Arial" pitchFamily="34" charset="0"/>
              </a:rPr>
              <a:t>, еластични съединители, еластични направляващи и др.</a:t>
            </a:r>
          </a:p>
        </p:txBody>
      </p:sp>
      <p:sp>
        <p:nvSpPr>
          <p:cNvPr id="4" name="Slide Number Placeholder 3"/>
          <p:cNvSpPr>
            <a:spLocks noGrp="1"/>
          </p:cNvSpPr>
          <p:nvPr>
            <p:ph type="sldNum" sz="quarter" idx="12"/>
          </p:nvPr>
        </p:nvSpPr>
        <p:spPr/>
        <p:txBody>
          <a:bodyPr/>
          <a:lstStyle/>
          <a:p>
            <a:fld id="{BFE999D1-F9A4-4778-B8C7-0170286633BE}" type="slidenum">
              <a:rPr lang="bg-BG" smtClean="0"/>
              <a:pPr/>
              <a:t>5</a:t>
            </a:fld>
            <a:endParaRPr lang="bg-BG"/>
          </a:p>
        </p:txBody>
      </p:sp>
      <p:pic>
        <p:nvPicPr>
          <p:cNvPr id="49154" name="Picture 2"/>
          <p:cNvPicPr>
            <a:picLocks noChangeAspect="1" noChangeArrowheads="1"/>
          </p:cNvPicPr>
          <p:nvPr/>
        </p:nvPicPr>
        <p:blipFill>
          <a:blip r:embed="rId2"/>
          <a:srcRect/>
          <a:stretch>
            <a:fillRect/>
          </a:stretch>
        </p:blipFill>
        <p:spPr bwMode="auto">
          <a:xfrm>
            <a:off x="214282" y="2928934"/>
            <a:ext cx="8643966" cy="307380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511156"/>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класификация</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a:t>
            </a:fld>
            <a:endParaRPr lang="bg-BG"/>
          </a:p>
        </p:txBody>
      </p:sp>
      <p:sp>
        <p:nvSpPr>
          <p:cNvPr id="5" name="Правоъгълник 17"/>
          <p:cNvSpPr/>
          <p:nvPr/>
        </p:nvSpPr>
        <p:spPr>
          <a:xfrm>
            <a:off x="428596" y="714356"/>
            <a:ext cx="7920880" cy="369332"/>
          </a:xfrm>
          <a:prstGeom prst="rect">
            <a:avLst/>
          </a:prstGeom>
        </p:spPr>
        <p:txBody>
          <a:bodyPr wrap="square">
            <a:spAutoFit/>
          </a:bodyPr>
          <a:lstStyle/>
          <a:p>
            <a:r>
              <a:rPr lang="ru-RU" dirty="0">
                <a:solidFill>
                  <a:srgbClr val="0070C0"/>
                </a:solidFill>
              </a:rPr>
              <a:t>Според конструкцията си еластичните елементи биват:</a:t>
            </a:r>
            <a:endParaRPr lang="bg-BG" dirty="0">
              <a:solidFill>
                <a:srgbClr val="0070C0"/>
              </a:solidFill>
            </a:endParaRPr>
          </a:p>
        </p:txBody>
      </p:sp>
      <p:sp>
        <p:nvSpPr>
          <p:cNvPr id="15" name="Правоъгълник 4"/>
          <p:cNvSpPr/>
          <p:nvPr/>
        </p:nvSpPr>
        <p:spPr>
          <a:xfrm>
            <a:off x="428596" y="1142984"/>
            <a:ext cx="5000660" cy="646331"/>
          </a:xfrm>
          <a:prstGeom prst="rect">
            <a:avLst/>
          </a:prstGeom>
        </p:spPr>
        <p:txBody>
          <a:bodyPr wrap="square">
            <a:spAutoFit/>
          </a:bodyPr>
          <a:lstStyle/>
          <a:p>
            <a:pPr marL="285750" indent="-285750">
              <a:buFont typeface="Wingdings" pitchFamily="2" charset="2"/>
              <a:buChar char="ü"/>
            </a:pPr>
            <a:r>
              <a:rPr lang="ru-RU" dirty="0"/>
              <a:t>пружини (плоски, спирални, тръбни, винтови, торсионни)</a:t>
            </a:r>
            <a:endParaRPr lang="bg-BG" dirty="0"/>
          </a:p>
        </p:txBody>
      </p:sp>
      <p:sp>
        <p:nvSpPr>
          <p:cNvPr id="16" name="Правоъгълник 6"/>
          <p:cNvSpPr/>
          <p:nvPr/>
        </p:nvSpPr>
        <p:spPr>
          <a:xfrm>
            <a:off x="428596" y="3929066"/>
            <a:ext cx="1638590" cy="369332"/>
          </a:xfrm>
          <a:prstGeom prst="rect">
            <a:avLst/>
          </a:prstGeom>
        </p:spPr>
        <p:txBody>
          <a:bodyPr wrap="none">
            <a:spAutoFit/>
          </a:bodyPr>
          <a:lstStyle/>
          <a:p>
            <a:pPr marL="285750" indent="-285750">
              <a:buFont typeface="Wingdings" pitchFamily="2" charset="2"/>
              <a:buChar char="ü"/>
            </a:pPr>
            <a:r>
              <a:rPr lang="bg-BG" dirty="0"/>
              <a:t>мембрани</a:t>
            </a:r>
          </a:p>
        </p:txBody>
      </p:sp>
      <p:sp>
        <p:nvSpPr>
          <p:cNvPr id="17" name="Правоъгълник 7"/>
          <p:cNvSpPr/>
          <p:nvPr/>
        </p:nvSpPr>
        <p:spPr>
          <a:xfrm>
            <a:off x="5715008" y="4286256"/>
            <a:ext cx="1487908" cy="369332"/>
          </a:xfrm>
          <a:prstGeom prst="rect">
            <a:avLst/>
          </a:prstGeom>
        </p:spPr>
        <p:txBody>
          <a:bodyPr wrap="none">
            <a:spAutoFit/>
          </a:bodyPr>
          <a:lstStyle/>
          <a:p>
            <a:pPr marL="285750" indent="-285750">
              <a:buFont typeface="Wingdings" pitchFamily="2" charset="2"/>
              <a:buChar char="ü"/>
            </a:pPr>
            <a:r>
              <a:rPr lang="bg-BG" dirty="0"/>
              <a:t>силфони</a:t>
            </a:r>
          </a:p>
        </p:txBody>
      </p:sp>
      <p:pic>
        <p:nvPicPr>
          <p:cNvPr id="1026" name="Picture 2"/>
          <p:cNvPicPr>
            <a:picLocks noChangeAspect="1" noChangeArrowheads="1"/>
          </p:cNvPicPr>
          <p:nvPr/>
        </p:nvPicPr>
        <p:blipFill>
          <a:blip r:embed="rId2"/>
          <a:srcRect/>
          <a:stretch>
            <a:fillRect/>
          </a:stretch>
        </p:blipFill>
        <p:spPr bwMode="auto">
          <a:xfrm>
            <a:off x="1214414" y="2143116"/>
            <a:ext cx="2928938" cy="129849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15008" y="4857760"/>
            <a:ext cx="2257425" cy="16668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428596" y="4357694"/>
            <a:ext cx="4273657" cy="219075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5500694" y="1071546"/>
            <a:ext cx="3205164" cy="294997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effectLst/>
                <a:latin typeface="Arial" pitchFamily="34" charset="0"/>
                <a:cs typeface="Arial" pitchFamily="34" charset="0"/>
              </a:rPr>
              <a:t>Еластични елементи – общи сведения; класификация</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7</a:t>
            </a:fld>
            <a:endParaRPr lang="bg-BG"/>
          </a:p>
        </p:txBody>
      </p:sp>
      <p:sp>
        <p:nvSpPr>
          <p:cNvPr id="10" name="Правоъгълник 8"/>
          <p:cNvSpPr/>
          <p:nvPr/>
        </p:nvSpPr>
        <p:spPr>
          <a:xfrm>
            <a:off x="500034" y="785794"/>
            <a:ext cx="7848872" cy="369332"/>
          </a:xfrm>
          <a:prstGeom prst="rect">
            <a:avLst/>
          </a:prstGeom>
        </p:spPr>
        <p:txBody>
          <a:bodyPr wrap="square">
            <a:spAutoFit/>
          </a:bodyPr>
          <a:lstStyle/>
          <a:p>
            <a:pPr>
              <a:buClr>
                <a:srgbClr val="3333CC"/>
              </a:buClr>
              <a:buSzPct val="80000"/>
              <a:buFont typeface="Wingdings" pitchFamily="2" charset="2"/>
              <a:buChar char="Ø"/>
            </a:pPr>
            <a:r>
              <a:rPr lang="ru-RU" dirty="0">
                <a:solidFill>
                  <a:srgbClr val="3333CC"/>
                </a:solidFill>
                <a:latin typeface="Arial" pitchFamily="34" charset="0"/>
              </a:rPr>
              <a:t>  </a:t>
            </a:r>
            <a:r>
              <a:rPr lang="ru-RU" dirty="0" err="1">
                <a:solidFill>
                  <a:srgbClr val="3333CC"/>
                </a:solidFill>
                <a:latin typeface="Arial" pitchFamily="34" charset="0"/>
              </a:rPr>
              <a:t>Според</a:t>
            </a:r>
            <a:r>
              <a:rPr lang="ru-RU" dirty="0">
                <a:solidFill>
                  <a:srgbClr val="3333CC"/>
                </a:solidFill>
                <a:latin typeface="Arial" pitchFamily="34" charset="0"/>
              </a:rPr>
              <a:t> вида на </a:t>
            </a:r>
            <a:r>
              <a:rPr lang="ru-RU" dirty="0" err="1">
                <a:solidFill>
                  <a:srgbClr val="3333CC"/>
                </a:solidFill>
                <a:latin typeface="Arial" pitchFamily="34" charset="0"/>
              </a:rPr>
              <a:t>деформациите</a:t>
            </a:r>
            <a:r>
              <a:rPr lang="ru-RU" dirty="0">
                <a:solidFill>
                  <a:srgbClr val="3333CC"/>
                </a:solidFill>
                <a:latin typeface="Arial" pitchFamily="34" charset="0"/>
              </a:rPr>
              <a:t>  се делят на:</a:t>
            </a:r>
            <a:endParaRPr lang="bg-BG" dirty="0">
              <a:solidFill>
                <a:srgbClr val="3333CC"/>
              </a:solidFill>
              <a:latin typeface="Arial" pitchFamily="34" charset="0"/>
            </a:endParaRPr>
          </a:p>
        </p:txBody>
      </p:sp>
      <p:sp>
        <p:nvSpPr>
          <p:cNvPr id="11" name="Правоъгълник 9"/>
          <p:cNvSpPr/>
          <p:nvPr/>
        </p:nvSpPr>
        <p:spPr>
          <a:xfrm>
            <a:off x="500034" y="1285860"/>
            <a:ext cx="4179349" cy="369332"/>
          </a:xfrm>
          <a:prstGeom prst="rect">
            <a:avLst/>
          </a:prstGeom>
        </p:spPr>
        <p:txBody>
          <a:bodyPr wrap="none">
            <a:spAutoFit/>
          </a:bodyPr>
          <a:lstStyle/>
          <a:p>
            <a:pPr marL="285750" indent="-285750">
              <a:buFont typeface="Wingdings" pitchFamily="2" charset="2"/>
              <a:buChar char="ü"/>
            </a:pPr>
            <a:r>
              <a:rPr lang="bg-BG" dirty="0"/>
              <a:t>пружини, работещи на огъване</a:t>
            </a:r>
          </a:p>
        </p:txBody>
      </p:sp>
      <p:sp>
        <p:nvSpPr>
          <p:cNvPr id="12" name="Правоъгълник 21"/>
          <p:cNvSpPr/>
          <p:nvPr/>
        </p:nvSpPr>
        <p:spPr>
          <a:xfrm>
            <a:off x="571472" y="1785926"/>
            <a:ext cx="3831498" cy="369332"/>
          </a:xfrm>
          <a:prstGeom prst="rect">
            <a:avLst/>
          </a:prstGeom>
        </p:spPr>
        <p:txBody>
          <a:bodyPr wrap="none">
            <a:spAutoFit/>
          </a:bodyPr>
          <a:lstStyle/>
          <a:p>
            <a:pPr marL="285750" indent="-285750">
              <a:buFont typeface="Wingdings" pitchFamily="2" charset="2"/>
              <a:buChar char="ü"/>
            </a:pPr>
            <a:r>
              <a:rPr lang="bg-BG" dirty="0"/>
              <a:t>пружини, работещи на опън</a:t>
            </a:r>
          </a:p>
        </p:txBody>
      </p:sp>
      <p:sp>
        <p:nvSpPr>
          <p:cNvPr id="13" name="Правоъгълник 24"/>
          <p:cNvSpPr/>
          <p:nvPr/>
        </p:nvSpPr>
        <p:spPr>
          <a:xfrm>
            <a:off x="642910" y="4071942"/>
            <a:ext cx="4280339" cy="369332"/>
          </a:xfrm>
          <a:prstGeom prst="rect">
            <a:avLst/>
          </a:prstGeom>
        </p:spPr>
        <p:txBody>
          <a:bodyPr wrap="none">
            <a:spAutoFit/>
          </a:bodyPr>
          <a:lstStyle/>
          <a:p>
            <a:pPr marL="285750" indent="-285750">
              <a:buFont typeface="Wingdings" pitchFamily="2" charset="2"/>
              <a:buChar char="ü"/>
            </a:pPr>
            <a:r>
              <a:rPr lang="bg-BG" dirty="0"/>
              <a:t>пружини, работещи на усукване</a:t>
            </a:r>
          </a:p>
        </p:txBody>
      </p:sp>
      <p:sp>
        <p:nvSpPr>
          <p:cNvPr id="14" name="Правоъгълник 10"/>
          <p:cNvSpPr/>
          <p:nvPr/>
        </p:nvSpPr>
        <p:spPr>
          <a:xfrm>
            <a:off x="5072066" y="5143512"/>
            <a:ext cx="3214710" cy="646331"/>
          </a:xfrm>
          <a:prstGeom prst="rect">
            <a:avLst/>
          </a:prstGeom>
        </p:spPr>
        <p:txBody>
          <a:bodyPr wrap="square">
            <a:spAutoFit/>
          </a:bodyPr>
          <a:lstStyle/>
          <a:p>
            <a:pPr marL="285750" indent="-285750">
              <a:buFont typeface="Wingdings" pitchFamily="2" charset="2"/>
              <a:buChar char="ü"/>
            </a:pPr>
            <a:r>
              <a:rPr lang="bg-BG" dirty="0"/>
              <a:t>пружини, изпитващи сложни деформации</a:t>
            </a:r>
          </a:p>
        </p:txBody>
      </p:sp>
      <p:pic>
        <p:nvPicPr>
          <p:cNvPr id="2050" name="Picture 2"/>
          <p:cNvPicPr>
            <a:picLocks noChangeAspect="1" noChangeArrowheads="1"/>
          </p:cNvPicPr>
          <p:nvPr/>
        </p:nvPicPr>
        <p:blipFill>
          <a:blip r:embed="rId2"/>
          <a:srcRect/>
          <a:stretch>
            <a:fillRect/>
          </a:stretch>
        </p:blipFill>
        <p:spPr bwMode="auto">
          <a:xfrm>
            <a:off x="5786446" y="1000108"/>
            <a:ext cx="3018256" cy="185738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571604" y="2071678"/>
            <a:ext cx="1781175" cy="1676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1285852" y="4500570"/>
            <a:ext cx="2857520" cy="210496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214942" y="3000372"/>
            <a:ext cx="3459640" cy="1428760"/>
          </a:xfrm>
          <a:prstGeom prst="rect">
            <a:avLst/>
          </a:prstGeom>
          <a:noFill/>
          <a:ln w="9525">
            <a:noFill/>
            <a:miter lim="800000"/>
            <a:headEnd/>
            <a:tailEnd/>
          </a:ln>
          <a:effectLst/>
        </p:spPr>
      </p:pic>
      <p:sp>
        <p:nvSpPr>
          <p:cNvPr id="19" name="Правоъгълник 21"/>
          <p:cNvSpPr/>
          <p:nvPr/>
        </p:nvSpPr>
        <p:spPr>
          <a:xfrm>
            <a:off x="571472" y="3643314"/>
            <a:ext cx="3696846" cy="369332"/>
          </a:xfrm>
          <a:prstGeom prst="rect">
            <a:avLst/>
          </a:prstGeom>
        </p:spPr>
        <p:txBody>
          <a:bodyPr wrap="none">
            <a:spAutoFit/>
          </a:bodyPr>
          <a:lstStyle/>
          <a:p>
            <a:pPr marL="285750" indent="-285750">
              <a:buFont typeface="Wingdings" pitchFamily="2" charset="2"/>
              <a:buChar char="ü"/>
            </a:pPr>
            <a:r>
              <a:rPr lang="bg-BG" dirty="0"/>
              <a:t>пружини, работещи на натиск</a:t>
            </a:r>
          </a:p>
        </p:txBody>
      </p:sp>
      <p:sp>
        <p:nvSpPr>
          <p:cNvPr id="3" name="TextBox 2">
            <a:extLst>
              <a:ext uri="{FF2B5EF4-FFF2-40B4-BE49-F238E27FC236}">
                <a16:creationId xmlns:a16="http://schemas.microsoft.com/office/drawing/2014/main" id="{B6B0ABCE-449F-48AE-B9F5-1FAECAE77DBD}"/>
              </a:ext>
            </a:extLst>
          </p:cNvPr>
          <p:cNvSpPr txBox="1"/>
          <p:nvPr/>
        </p:nvSpPr>
        <p:spPr>
          <a:xfrm>
            <a:off x="9468544" y="620688"/>
            <a:ext cx="2736304" cy="584775"/>
          </a:xfrm>
          <a:prstGeom prst="rect">
            <a:avLst/>
          </a:prstGeom>
          <a:noFill/>
        </p:spPr>
        <p:txBody>
          <a:bodyPr wrap="square" rtlCol="0">
            <a:spAutoFit/>
          </a:bodyPr>
          <a:lstStyle/>
          <a:p>
            <a:r>
              <a:rPr lang="bg-BG" sz="1600" dirty="0">
                <a:solidFill>
                  <a:srgbClr val="FF0000"/>
                </a:solidFill>
              </a:rPr>
              <a:t>Дотук сме стигнали в петък (последна лекция)</a:t>
            </a:r>
            <a:endParaRPr lang="en-US" sz="1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effectLst/>
                <a:latin typeface="Arial" pitchFamily="34" charset="0"/>
                <a:cs typeface="Arial" pitchFamily="34" charset="0"/>
              </a:rPr>
              <a:t>Материали, за еластични елементи</a:t>
            </a:r>
          </a:p>
        </p:txBody>
      </p:sp>
      <p:sp>
        <p:nvSpPr>
          <p:cNvPr id="3" name="Content Placeholder 2"/>
          <p:cNvSpPr>
            <a:spLocks noGrp="1"/>
          </p:cNvSpPr>
          <p:nvPr>
            <p:ph idx="1"/>
          </p:nvPr>
        </p:nvSpPr>
        <p:spPr>
          <a:xfrm>
            <a:off x="428596" y="785794"/>
            <a:ext cx="8229600" cy="5643602"/>
          </a:xfrm>
        </p:spPr>
        <p:txBody>
          <a:bodyPr/>
          <a:lstStyle/>
          <a:p>
            <a:pPr>
              <a:buFont typeface="Wingdings" pitchFamily="2" charset="2"/>
              <a:buChar char="Ø"/>
            </a:pPr>
            <a:r>
              <a:rPr lang="bg-BG" sz="1800" dirty="0">
                <a:latin typeface="Arial" pitchFamily="34" charset="0"/>
                <a:cs typeface="Arial" pitchFamily="34" charset="0"/>
              </a:rPr>
              <a:t>Материалите, от които се правят еластичните елементи трябва да отговарят на ред общи специфични изисквания, </a:t>
            </a:r>
            <a:r>
              <a:rPr lang="bg-BG" sz="1800" dirty="0">
                <a:solidFill>
                  <a:srgbClr val="3333CC"/>
                </a:solidFill>
                <a:latin typeface="Arial" pitchFamily="34" charset="0"/>
                <a:cs typeface="Arial" pitchFamily="34" charset="0"/>
              </a:rPr>
              <a:t>зависещи както от предназначението им, така и от условията, при които ще работят</a:t>
            </a:r>
            <a:r>
              <a:rPr lang="bg-BG" sz="1800" dirty="0">
                <a:latin typeface="Arial" pitchFamily="34" charset="0"/>
                <a:cs typeface="Arial" pitchFamily="34" charset="0"/>
              </a:rPr>
              <a:t>.</a:t>
            </a:r>
          </a:p>
          <a:p>
            <a:pPr>
              <a:buNone/>
            </a:pPr>
            <a:endParaRPr lang="bg-BG" sz="1800" dirty="0">
              <a:latin typeface="Arial" pitchFamily="34" charset="0"/>
              <a:cs typeface="Arial" pitchFamily="34" charset="0"/>
            </a:endParaRPr>
          </a:p>
          <a:p>
            <a:pPr>
              <a:buFont typeface="Wingdings" pitchFamily="2" charset="2"/>
              <a:buChar char="v"/>
            </a:pPr>
            <a:r>
              <a:rPr lang="bg-BG" sz="1800" dirty="0">
                <a:solidFill>
                  <a:srgbClr val="3333CC"/>
                </a:solidFill>
                <a:latin typeface="Arial" pitchFamily="34" charset="0"/>
                <a:cs typeface="Arial" pitchFamily="34" charset="0"/>
              </a:rPr>
              <a:t>Общи изисквания</a:t>
            </a:r>
            <a:r>
              <a:rPr lang="bg-BG" sz="1800" dirty="0">
                <a:latin typeface="Arial" pitchFamily="34" charset="0"/>
                <a:cs typeface="Arial" pitchFamily="34" charset="0"/>
              </a:rPr>
              <a:t>: голяма якост, висока еластичност, стабилност на еластичните свойства във времето, износо</a:t>
            </a:r>
            <a:r>
              <a:rPr lang="en-US" sz="1800" dirty="0">
                <a:latin typeface="Arial" pitchFamily="34" charset="0"/>
                <a:cs typeface="Arial" pitchFamily="34" charset="0"/>
              </a:rPr>
              <a:t>-</a:t>
            </a:r>
            <a:r>
              <a:rPr lang="bg-BG" sz="1800" dirty="0">
                <a:latin typeface="Arial" pitchFamily="34" charset="0"/>
                <a:cs typeface="Arial" pitchFamily="34" charset="0"/>
              </a:rPr>
              <a:t>устойчивост.</a:t>
            </a:r>
          </a:p>
          <a:p>
            <a:pPr>
              <a:buNone/>
            </a:pPr>
            <a:endParaRPr lang="bg-BG" sz="1800" dirty="0">
              <a:latin typeface="Arial" pitchFamily="34" charset="0"/>
              <a:cs typeface="Arial" pitchFamily="34" charset="0"/>
            </a:endParaRPr>
          </a:p>
          <a:p>
            <a:pPr>
              <a:buFont typeface="Wingdings" pitchFamily="2" charset="2"/>
              <a:buChar char="v"/>
            </a:pPr>
            <a:r>
              <a:rPr lang="bg-BG" sz="1800" dirty="0">
                <a:solidFill>
                  <a:srgbClr val="3333CC"/>
                </a:solidFill>
                <a:latin typeface="Arial" pitchFamily="34" charset="0"/>
                <a:cs typeface="Arial" pitchFamily="34" charset="0"/>
              </a:rPr>
              <a:t>Специфични изисквания</a:t>
            </a:r>
            <a:r>
              <a:rPr lang="bg-BG" sz="1800" dirty="0">
                <a:latin typeface="Arial" pitchFamily="34" charset="0"/>
                <a:cs typeface="Arial" pitchFamily="34" charset="0"/>
              </a:rPr>
              <a:t>: немагнитни свойства на пружините, работещи в електроизмервателните уреди, корозионна устойчивост при работа в агресивни среди, издръжливост на умора при знако</a:t>
            </a:r>
            <a:r>
              <a:rPr lang="en-US" sz="1800" dirty="0">
                <a:latin typeface="Arial" pitchFamily="34" charset="0"/>
                <a:cs typeface="Arial" pitchFamily="34" charset="0"/>
              </a:rPr>
              <a:t>-</a:t>
            </a:r>
            <a:r>
              <a:rPr lang="bg-BG" sz="1800" dirty="0">
                <a:latin typeface="Arial" pitchFamily="34" charset="0"/>
                <a:cs typeface="Arial" pitchFamily="34" charset="0"/>
              </a:rPr>
              <a:t>променливи натоварвания и вибрации. </a:t>
            </a:r>
          </a:p>
          <a:p>
            <a:pPr>
              <a:buNone/>
            </a:pPr>
            <a:endParaRPr lang="bg-BG" sz="1800" dirty="0">
              <a:latin typeface="Arial" pitchFamily="34" charset="0"/>
              <a:cs typeface="Arial" pitchFamily="34" charset="0"/>
            </a:endParaRPr>
          </a:p>
          <a:p>
            <a:pPr>
              <a:buFont typeface="Wingdings" pitchFamily="2" charset="2"/>
              <a:buChar char="v"/>
            </a:pPr>
            <a:r>
              <a:rPr lang="bg-BG" sz="1800" dirty="0">
                <a:latin typeface="Arial" pitchFamily="34" charset="0"/>
                <a:cs typeface="Arial" pitchFamily="34" charset="0"/>
              </a:rPr>
              <a:t>Материалът на еластичните елементи трябва да бъде достатъчно пластичен в сурово състояние, тъй като те имат сложна форма, която трябва да се изработи. Противоречието между изискванията за пластичност при изработка и еластичност на материала при експлоатация, се отстраняват в процеса на следваща термична обработка на еластичния елемент.</a:t>
            </a:r>
          </a:p>
        </p:txBody>
      </p:sp>
      <p:sp>
        <p:nvSpPr>
          <p:cNvPr id="4" name="Slide Number Placeholder 3"/>
          <p:cNvSpPr>
            <a:spLocks noGrp="1"/>
          </p:cNvSpPr>
          <p:nvPr>
            <p:ph type="sldNum" sz="quarter" idx="12"/>
          </p:nvPr>
        </p:nvSpPr>
        <p:spPr/>
        <p:txBody>
          <a:bodyPr/>
          <a:lstStyle/>
          <a:p>
            <a:fld id="{BFE999D1-F9A4-4778-B8C7-0170286633BE}" type="slidenum">
              <a:rPr lang="bg-BG" smtClean="0"/>
              <a:pPr/>
              <a:t>8</a:t>
            </a:fld>
            <a:endParaRPr lang="bg-B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500066"/>
          </a:xfrm>
        </p:spPr>
        <p:txBody>
          <a:bodyPr/>
          <a:lstStyle/>
          <a:p>
            <a:r>
              <a:rPr lang="bg-BG" sz="2200" dirty="0">
                <a:solidFill>
                  <a:srgbClr val="C00000"/>
                </a:solidFill>
                <a:effectLst/>
                <a:latin typeface="Arial" pitchFamily="34" charset="0"/>
                <a:cs typeface="Arial" pitchFamily="34" charset="0"/>
              </a:rPr>
              <a:t>Материали, за еластични елементи</a:t>
            </a:r>
            <a:endParaRPr lang="bg-BG" sz="2200" dirty="0"/>
          </a:p>
        </p:txBody>
      </p:sp>
      <p:sp>
        <p:nvSpPr>
          <p:cNvPr id="3" name="Content Placeholder 2"/>
          <p:cNvSpPr>
            <a:spLocks noGrp="1"/>
          </p:cNvSpPr>
          <p:nvPr>
            <p:ph idx="1"/>
          </p:nvPr>
        </p:nvSpPr>
        <p:spPr>
          <a:xfrm>
            <a:off x="428596" y="714356"/>
            <a:ext cx="8229600" cy="5238768"/>
          </a:xfrm>
        </p:spPr>
        <p:txBody>
          <a:bodyPr/>
          <a:lstStyle/>
          <a:p>
            <a:pPr algn="just">
              <a:buFont typeface="Wingdings" pitchFamily="2" charset="2"/>
              <a:buChar char="Ø"/>
            </a:pPr>
            <a:r>
              <a:rPr lang="bg-BG" sz="1800" dirty="0">
                <a:latin typeface="Arial" pitchFamily="34" charset="0"/>
                <a:cs typeface="Arial" pitchFamily="34" charset="0"/>
              </a:rPr>
              <a:t>Често използвани материали за изработката на пружини са: </a:t>
            </a:r>
            <a:r>
              <a:rPr lang="bg-BG" sz="1800" dirty="0">
                <a:solidFill>
                  <a:srgbClr val="3333CC"/>
                </a:solidFill>
                <a:latin typeface="Arial" pitchFamily="34" charset="0"/>
                <a:cs typeface="Arial" pitchFamily="34" charset="0"/>
              </a:rPr>
              <a:t>стомана, фосфорен бронз, берилиев бронз, месинг</a:t>
            </a:r>
            <a:r>
              <a:rPr lang="bg-BG" sz="1800" dirty="0">
                <a:latin typeface="Arial" pitchFamily="34" charset="0"/>
                <a:cs typeface="Arial" pitchFamily="34" charset="0"/>
              </a:rPr>
              <a:t> и др.</a:t>
            </a:r>
          </a:p>
          <a:p>
            <a:pPr algn="just">
              <a:buFont typeface="Wingdings" pitchFamily="2" charset="2"/>
              <a:buChar char="Ø"/>
            </a:pPr>
            <a:endParaRPr lang="bg-BG" sz="1800" dirty="0">
              <a:latin typeface="Arial" pitchFamily="34" charset="0"/>
              <a:cs typeface="Arial" pitchFamily="34" charset="0"/>
            </a:endParaRPr>
          </a:p>
          <a:p>
            <a:pPr algn="just">
              <a:buFont typeface="Wingdings" pitchFamily="2" charset="2"/>
              <a:buChar char="Ø"/>
            </a:pPr>
            <a:r>
              <a:rPr lang="bg-BG" sz="1800" dirty="0">
                <a:latin typeface="Arial" pitchFamily="34" charset="0"/>
                <a:cs typeface="Arial" pitchFamily="34" charset="0"/>
              </a:rPr>
              <a:t>Цилиндрични винтови пружини – навиват се в студено състояние и не се закаляват</a:t>
            </a:r>
            <a:r>
              <a:rPr lang="en-US" sz="1800" dirty="0">
                <a:latin typeface="Arial" pitchFamily="34" charset="0"/>
                <a:cs typeface="Arial" pitchFamily="34" charset="0"/>
              </a:rPr>
              <a:t>,</a:t>
            </a:r>
            <a:r>
              <a:rPr lang="bg-BG" sz="1800" dirty="0">
                <a:latin typeface="Arial" pitchFamily="34" charset="0"/>
                <a:cs typeface="Arial" pitchFamily="34" charset="0"/>
              </a:rPr>
              <a:t> тел с диаметър 0,14</a:t>
            </a:r>
            <a:r>
              <a:rPr lang="en-US" sz="1800" dirty="0">
                <a:latin typeface="Arial" pitchFamily="34" charset="0"/>
                <a:cs typeface="Arial" pitchFamily="34" charset="0"/>
              </a:rPr>
              <a:t> </a:t>
            </a:r>
            <a:r>
              <a:rPr lang="bg-BG" sz="1800" dirty="0">
                <a:latin typeface="Arial" pitchFamily="34" charset="0"/>
                <a:cs typeface="Arial" pitchFamily="34" charset="0"/>
              </a:rPr>
              <a:t>-</a:t>
            </a:r>
            <a:r>
              <a:rPr lang="en-US" sz="1800" dirty="0">
                <a:latin typeface="Arial" pitchFamily="34" charset="0"/>
                <a:cs typeface="Arial" pitchFamily="34" charset="0"/>
              </a:rPr>
              <a:t> </a:t>
            </a:r>
            <a:r>
              <a:rPr lang="bg-BG" sz="1800" dirty="0">
                <a:latin typeface="Arial" pitchFamily="34" charset="0"/>
                <a:cs typeface="Arial" pitchFamily="34" charset="0"/>
              </a:rPr>
              <a:t>8 </a:t>
            </a:r>
            <a:r>
              <a:rPr lang="en-US" sz="1800" dirty="0">
                <a:latin typeface="Arial" pitchFamily="34" charset="0"/>
                <a:cs typeface="Arial" pitchFamily="34" charset="0"/>
              </a:rPr>
              <a:t>mm,</a:t>
            </a:r>
            <a:r>
              <a:rPr lang="bg-BG" sz="1800" dirty="0">
                <a:latin typeface="Arial" pitchFamily="34" charset="0"/>
                <a:cs typeface="Arial" pitchFamily="34" charset="0"/>
              </a:rPr>
              <a:t> въглеродна стомана</a:t>
            </a:r>
            <a:r>
              <a:rPr lang="en-US" sz="1800" dirty="0">
                <a:latin typeface="Arial" pitchFamily="34" charset="0"/>
                <a:cs typeface="Arial" pitchFamily="34" charset="0"/>
              </a:rPr>
              <a:t>, </a:t>
            </a:r>
            <a:r>
              <a:rPr lang="bg-BG" sz="1800" dirty="0">
                <a:latin typeface="Arial" pitchFamily="34" charset="0"/>
                <a:cs typeface="Arial" pitchFamily="34" charset="0"/>
              </a:rPr>
              <a:t>или хром-ванадиева стомана</a:t>
            </a:r>
          </a:p>
          <a:p>
            <a:pPr algn="just">
              <a:buFont typeface="Wingdings" pitchFamily="2" charset="2"/>
              <a:buChar char="Ø"/>
            </a:pPr>
            <a:endParaRPr lang="en-US" sz="1800" dirty="0">
              <a:latin typeface="Arial" pitchFamily="34" charset="0"/>
              <a:cs typeface="Arial" pitchFamily="34" charset="0"/>
            </a:endParaRPr>
          </a:p>
          <a:p>
            <a:pPr algn="just">
              <a:buFont typeface="Wingdings" pitchFamily="2" charset="2"/>
              <a:buChar char="Ø"/>
            </a:pPr>
            <a:r>
              <a:rPr lang="bg-BG" sz="1800" dirty="0">
                <a:latin typeface="Arial" pitchFamily="34" charset="0"/>
                <a:cs typeface="Arial" pitchFamily="34" charset="0"/>
              </a:rPr>
              <a:t>Правите и плоско спиралните пружини се изработват от стоманена термо</a:t>
            </a:r>
            <a:r>
              <a:rPr lang="en-US" sz="1800" dirty="0">
                <a:latin typeface="Arial" pitchFamily="34" charset="0"/>
                <a:cs typeface="Arial" pitchFamily="34" charset="0"/>
              </a:rPr>
              <a:t>-</a:t>
            </a:r>
            <a:r>
              <a:rPr lang="bg-BG" sz="1800" dirty="0">
                <a:latin typeface="Arial" pitchFamily="34" charset="0"/>
                <a:cs typeface="Arial" pitchFamily="34" charset="0"/>
              </a:rPr>
              <a:t>обработена лента с дебелина 1,6 – 0,8 </a:t>
            </a:r>
            <a:r>
              <a:rPr lang="en-US" sz="1800" dirty="0">
                <a:latin typeface="Arial" pitchFamily="34" charset="0"/>
                <a:cs typeface="Arial" pitchFamily="34" charset="0"/>
              </a:rPr>
              <a:t>mm.</a:t>
            </a:r>
            <a:endParaRPr lang="bg-BG" sz="1800" dirty="0">
              <a:latin typeface="Arial" pitchFamily="34" charset="0"/>
              <a:cs typeface="Arial" pitchFamily="34" charset="0"/>
            </a:endParaRPr>
          </a:p>
          <a:p>
            <a:pPr algn="just">
              <a:buFont typeface="Wingdings" pitchFamily="2" charset="2"/>
              <a:buChar char="Ø"/>
            </a:pPr>
            <a:endParaRPr lang="en-US" sz="1800" dirty="0">
              <a:latin typeface="Arial" pitchFamily="34" charset="0"/>
              <a:cs typeface="Arial" pitchFamily="34" charset="0"/>
            </a:endParaRPr>
          </a:p>
          <a:p>
            <a:pPr algn="just">
              <a:buFont typeface="Wingdings" pitchFamily="2" charset="2"/>
              <a:buChar char="Ø"/>
            </a:pPr>
            <a:r>
              <a:rPr lang="bg-BG" sz="1800" dirty="0">
                <a:latin typeface="Arial" pitchFamily="34" charset="0"/>
                <a:cs typeface="Arial" pitchFamily="34" charset="0"/>
              </a:rPr>
              <a:t>Когато пружините ще работят в магнитно поле и се изисква висока електропроводимост и </a:t>
            </a:r>
            <a:r>
              <a:rPr lang="bg-BG" sz="1800" dirty="0" err="1">
                <a:latin typeface="Arial" pitchFamily="34" charset="0"/>
                <a:cs typeface="Arial" pitchFamily="34" charset="0"/>
              </a:rPr>
              <a:t>корозионна</a:t>
            </a:r>
            <a:r>
              <a:rPr lang="bg-BG" sz="1800" dirty="0">
                <a:latin typeface="Arial" pitchFamily="34" charset="0"/>
                <a:cs typeface="Arial" pitchFamily="34" charset="0"/>
              </a:rPr>
              <a:t> устойчивост, те се изработват от оловно-цинков, или фосфорен бронз, а при по-отговорни случаи – от берилиев бронз.</a:t>
            </a:r>
          </a:p>
          <a:p>
            <a:pPr algn="just">
              <a:buFont typeface="Wingdings" pitchFamily="2" charset="2"/>
              <a:buChar char="Ø"/>
            </a:pPr>
            <a:endParaRPr lang="bg-BG" sz="1800" dirty="0">
              <a:latin typeface="Arial" pitchFamily="34" charset="0"/>
              <a:cs typeface="Arial" pitchFamily="34" charset="0"/>
            </a:endParaRPr>
          </a:p>
          <a:p>
            <a:pPr algn="just">
              <a:buFont typeface="Wingdings" pitchFamily="2" charset="2"/>
              <a:buChar char="Ø"/>
            </a:pPr>
            <a:r>
              <a:rPr lang="bg-BG" sz="1800" dirty="0">
                <a:latin typeface="Arial" pitchFamily="34" charset="0"/>
                <a:cs typeface="Arial" pitchFamily="34" charset="0"/>
              </a:rPr>
              <a:t>За да се предпазят от корозия пружините се покриват със защитен слой – стоманените пружини се </a:t>
            </a:r>
            <a:r>
              <a:rPr lang="bg-BG" sz="1800" dirty="0" err="1">
                <a:latin typeface="Arial" pitchFamily="34" charset="0"/>
                <a:cs typeface="Arial" pitchFamily="34" charset="0"/>
              </a:rPr>
              <a:t>кадмират</a:t>
            </a:r>
            <a:r>
              <a:rPr lang="bg-BG" sz="1800" dirty="0">
                <a:latin typeface="Arial" pitchFamily="34" charset="0"/>
                <a:cs typeface="Arial" pitchFamily="34" charset="0"/>
              </a:rPr>
              <a:t>, а бронзовите се никелират или оксидират.</a:t>
            </a:r>
          </a:p>
        </p:txBody>
      </p:sp>
      <p:sp>
        <p:nvSpPr>
          <p:cNvPr id="4" name="Slide Number Placeholder 3"/>
          <p:cNvSpPr>
            <a:spLocks noGrp="1"/>
          </p:cNvSpPr>
          <p:nvPr>
            <p:ph type="sldNum" sz="quarter" idx="12"/>
          </p:nvPr>
        </p:nvSpPr>
        <p:spPr/>
        <p:txBody>
          <a:bodyPr/>
          <a:lstStyle/>
          <a:p>
            <a:fld id="{BFE999D1-F9A4-4778-B8C7-0170286633BE}" type="slidenum">
              <a:rPr lang="bg-BG" smtClean="0"/>
              <a:pPr/>
              <a:t>9</a:t>
            </a:fld>
            <a:endParaRPr lang="bg-BG"/>
          </a:p>
        </p:txBody>
      </p:sp>
      <p:sp>
        <p:nvSpPr>
          <p:cNvPr id="5" name="TextBox 4">
            <a:extLst>
              <a:ext uri="{FF2B5EF4-FFF2-40B4-BE49-F238E27FC236}">
                <a16:creationId xmlns:a16="http://schemas.microsoft.com/office/drawing/2014/main" id="{0A833592-AC04-4811-9995-29BE9D28545C}"/>
              </a:ext>
            </a:extLst>
          </p:cNvPr>
          <p:cNvSpPr txBox="1"/>
          <p:nvPr/>
        </p:nvSpPr>
        <p:spPr>
          <a:xfrm>
            <a:off x="9684568" y="392885"/>
            <a:ext cx="2133600" cy="2554545"/>
          </a:xfrm>
          <a:prstGeom prst="rect">
            <a:avLst/>
          </a:prstGeom>
          <a:noFill/>
        </p:spPr>
        <p:txBody>
          <a:bodyPr wrap="square" rtlCol="0">
            <a:spAutoFit/>
          </a:bodyPr>
          <a:lstStyle/>
          <a:p>
            <a:r>
              <a:rPr lang="ru-RU" sz="1600" b="1" i="0" dirty="0">
                <a:solidFill>
                  <a:srgbClr val="3333CC"/>
                </a:solidFill>
                <a:effectLst/>
                <a:latin typeface="Rubik"/>
              </a:rPr>
              <a:t>Хромът</a:t>
            </a:r>
            <a:r>
              <a:rPr lang="ru-RU" sz="1600" b="0" i="0" dirty="0">
                <a:solidFill>
                  <a:srgbClr val="3333CC"/>
                </a:solidFill>
                <a:effectLst/>
                <a:latin typeface="Rubik"/>
              </a:rPr>
              <a:t> увеличава износоустойчивостта и подобрява закаляването;</a:t>
            </a:r>
          </a:p>
          <a:p>
            <a:r>
              <a:rPr lang="ru-RU" sz="1600" b="1" i="0" dirty="0">
                <a:solidFill>
                  <a:srgbClr val="3333CC"/>
                </a:solidFill>
                <a:effectLst/>
                <a:latin typeface="Rubik"/>
              </a:rPr>
              <a:t>Ванадият (V</a:t>
            </a:r>
            <a:r>
              <a:rPr lang="ru-RU" sz="1600" b="0" i="0" dirty="0">
                <a:solidFill>
                  <a:srgbClr val="3333CC"/>
                </a:solidFill>
                <a:effectLst/>
                <a:latin typeface="Rubik"/>
              </a:rPr>
              <a:t>) увеличава топлоустойчивостта и намалява опасността от пукнатини при закаляването.</a:t>
            </a:r>
            <a:endParaRPr lang="en-US" sz="1600" dirty="0">
              <a:solidFill>
                <a:srgbClr val="3333CC"/>
              </a:solidFill>
            </a:endParaRPr>
          </a:p>
        </p:txBody>
      </p:sp>
      <p:sp>
        <p:nvSpPr>
          <p:cNvPr id="6" name="TextBox 5">
            <a:extLst>
              <a:ext uri="{FF2B5EF4-FFF2-40B4-BE49-F238E27FC236}">
                <a16:creationId xmlns:a16="http://schemas.microsoft.com/office/drawing/2014/main" id="{9FEEB159-DEFD-4433-ABF6-92842012E137}"/>
              </a:ext>
            </a:extLst>
          </p:cNvPr>
          <p:cNvSpPr txBox="1"/>
          <p:nvPr/>
        </p:nvSpPr>
        <p:spPr>
          <a:xfrm>
            <a:off x="9684568" y="3333740"/>
            <a:ext cx="2133600" cy="3108543"/>
          </a:xfrm>
          <a:prstGeom prst="rect">
            <a:avLst/>
          </a:prstGeom>
          <a:noFill/>
        </p:spPr>
        <p:txBody>
          <a:bodyPr wrap="square" rtlCol="0">
            <a:spAutoFit/>
          </a:bodyPr>
          <a:lstStyle/>
          <a:p>
            <a:r>
              <a:rPr lang="ru-RU" sz="1400" b="1" dirty="0">
                <a:solidFill>
                  <a:srgbClr val="3333CC"/>
                </a:solidFill>
                <a:latin typeface="Arial" panose="020B0604020202020204" pitchFamily="34" charset="0"/>
              </a:rPr>
              <a:t>Ф</a:t>
            </a:r>
            <a:r>
              <a:rPr lang="ru-RU" sz="1400" b="1" i="0" dirty="0">
                <a:solidFill>
                  <a:srgbClr val="3333CC"/>
                </a:solidFill>
                <a:effectLst/>
                <a:latin typeface="Arial" panose="020B0604020202020204" pitchFamily="34" charset="0"/>
              </a:rPr>
              <a:t>осфорен бронз</a:t>
            </a:r>
            <a:br>
              <a:rPr lang="ru-RU" sz="1400" dirty="0">
                <a:solidFill>
                  <a:srgbClr val="3333CC"/>
                </a:solidFill>
              </a:rPr>
            </a:br>
            <a:r>
              <a:rPr lang="ru-RU" sz="1400" b="0" i="0" dirty="0">
                <a:solidFill>
                  <a:srgbClr val="3333CC"/>
                </a:solidFill>
                <a:effectLst/>
                <a:latin typeface="Arial" panose="020B0604020202020204" pitchFamily="34" charset="0"/>
              </a:rPr>
              <a:t>C51000 (CuSn5) фосфорен бронз номинален състав на 94,80 % мед и 5.0 % калай, деоксидиран с 0,2 % фосфор. </a:t>
            </a:r>
          </a:p>
          <a:p>
            <a:r>
              <a:rPr lang="ru-RU" sz="1400" b="0" i="0" dirty="0">
                <a:solidFill>
                  <a:srgbClr val="C00000"/>
                </a:solidFill>
                <a:effectLst/>
                <a:latin typeface="Arial" panose="020B0604020202020204" pitchFamily="34" charset="0"/>
              </a:rPr>
              <a:t>Придава висока якост и еластичност, отлична устойчивост на корозия, дълготрайност.</a:t>
            </a:r>
          </a:p>
          <a:p>
            <a:endParaRPr lang="ru-RU" sz="1400" dirty="0">
              <a:solidFill>
                <a:srgbClr val="C00000"/>
              </a:solidFill>
              <a:latin typeface="Arial" panose="020B0604020202020204" pitchFamily="34" charset="0"/>
            </a:endParaRPr>
          </a:p>
          <a:p>
            <a:endParaRPr lang="en-US" sz="1400" dirty="0">
              <a:solidFill>
                <a:srgbClr val="C00000"/>
              </a:solidFill>
            </a:endParaRPr>
          </a:p>
        </p:txBody>
      </p:sp>
      <p:sp>
        <p:nvSpPr>
          <p:cNvPr id="7" name="TextBox 6">
            <a:extLst>
              <a:ext uri="{FF2B5EF4-FFF2-40B4-BE49-F238E27FC236}">
                <a16:creationId xmlns:a16="http://schemas.microsoft.com/office/drawing/2014/main" id="{03431E74-72F8-4B69-8D91-E87B66A2424B}"/>
              </a:ext>
            </a:extLst>
          </p:cNvPr>
          <p:cNvSpPr txBox="1"/>
          <p:nvPr/>
        </p:nvSpPr>
        <p:spPr>
          <a:xfrm>
            <a:off x="-3190471" y="1916832"/>
            <a:ext cx="2592288" cy="4832092"/>
          </a:xfrm>
          <a:prstGeom prst="rect">
            <a:avLst/>
          </a:prstGeom>
          <a:noFill/>
        </p:spPr>
        <p:txBody>
          <a:bodyPr wrap="square" rtlCol="0">
            <a:spAutoFit/>
          </a:bodyPr>
          <a:lstStyle/>
          <a:p>
            <a:pPr algn="l"/>
            <a:r>
              <a:rPr lang="ru-RU" sz="1400" b="0" i="0" dirty="0">
                <a:solidFill>
                  <a:srgbClr val="C00000"/>
                </a:solidFill>
                <a:effectLst/>
                <a:latin typeface="Arial" panose="020B0604020202020204" pitchFamily="34" charset="0"/>
              </a:rPr>
              <a:t>Понякога берилиевът бронз е незаменим. Използването на този материал е много ефективно, ако искате да постигнете:</a:t>
            </a:r>
          </a:p>
          <a:p>
            <a:pPr algn="l"/>
            <a:endParaRPr lang="ru-RU" sz="1400" b="0" i="0" dirty="0">
              <a:solidFill>
                <a:srgbClr val="707070"/>
              </a:solidFill>
              <a:effectLst/>
              <a:latin typeface="Arial" panose="020B0604020202020204" pitchFamily="34" charset="0"/>
            </a:endParaRPr>
          </a:p>
          <a:p>
            <a:pPr algn="l">
              <a:buFont typeface="Arial" panose="020B0604020202020204" pitchFamily="34" charset="0"/>
              <a:buChar char="•"/>
            </a:pPr>
            <a:r>
              <a:rPr lang="ru-RU" sz="1400" b="0" i="0" dirty="0">
                <a:solidFill>
                  <a:srgbClr val="787878"/>
                </a:solidFill>
                <a:effectLst/>
                <a:latin typeface="Arial" panose="020B0604020202020204" pitchFamily="34" charset="0"/>
              </a:rPr>
              <a:t>Липсата на феромагнитни свойства в крайния продукт и способността за образуване на искри при удар.</a:t>
            </a:r>
          </a:p>
          <a:p>
            <a:pPr algn="l">
              <a:buFont typeface="Arial" panose="020B0604020202020204" pitchFamily="34" charset="0"/>
              <a:buChar char="•"/>
            </a:pPr>
            <a:r>
              <a:rPr lang="ru-RU" sz="1400" b="0" i="0" dirty="0">
                <a:solidFill>
                  <a:srgbClr val="787878"/>
                </a:solidFill>
                <a:effectLst/>
                <a:latin typeface="Arial" panose="020B0604020202020204" pitchFamily="34" charset="0"/>
              </a:rPr>
              <a:t>Висока електрическа проводимост.</a:t>
            </a:r>
          </a:p>
          <a:p>
            <a:pPr algn="l">
              <a:buFont typeface="Arial" panose="020B0604020202020204" pitchFamily="34" charset="0"/>
              <a:buChar char="•"/>
            </a:pPr>
            <a:r>
              <a:rPr lang="ru-RU" sz="1400" b="0" i="0" dirty="0">
                <a:solidFill>
                  <a:srgbClr val="787878"/>
                </a:solidFill>
                <a:effectLst/>
                <a:latin typeface="Arial" panose="020B0604020202020204" pitchFamily="34" charset="0"/>
              </a:rPr>
              <a:t>Високи еластични и якостни свойства.</a:t>
            </a:r>
          </a:p>
          <a:p>
            <a:pPr algn="l">
              <a:buFont typeface="Arial" panose="020B0604020202020204" pitchFamily="34" charset="0"/>
              <a:buChar char="•"/>
            </a:pPr>
            <a:r>
              <a:rPr lang="ru-RU" sz="1400" b="0" i="0" dirty="0">
                <a:solidFill>
                  <a:srgbClr val="787878"/>
                </a:solidFill>
                <a:effectLst/>
                <a:latin typeface="Arial" panose="020B0604020202020204" pitchFamily="34" charset="0"/>
              </a:rPr>
              <a:t>Висока топлопроводимост.</a:t>
            </a:r>
          </a:p>
          <a:p>
            <a:pPr algn="l">
              <a:buFont typeface="Arial" panose="020B0604020202020204" pitchFamily="34" charset="0"/>
              <a:buChar char="•"/>
            </a:pPr>
            <a:r>
              <a:rPr lang="ru-RU" sz="1400" b="0" i="0" dirty="0">
                <a:solidFill>
                  <a:srgbClr val="787878"/>
                </a:solidFill>
                <a:effectLst/>
                <a:latin typeface="Arial" panose="020B0604020202020204" pitchFamily="34" charset="0"/>
              </a:rPr>
              <a:t>Устойчивост на корозия.</a:t>
            </a:r>
          </a:p>
          <a:p>
            <a:pPr algn="l"/>
            <a:r>
              <a:rPr lang="ru-RU" sz="1400" b="0" i="0" dirty="0">
                <a:solidFill>
                  <a:srgbClr val="707070"/>
                </a:solidFill>
                <a:effectLst/>
                <a:latin typeface="Arial" panose="020B0604020202020204" pitchFamily="34" charset="0"/>
              </a:rPr>
              <a:t>Всички изброени характеристики стават още по-добри, ако сплавта е подложена на закаляване или топлинна обработка. </a:t>
            </a:r>
          </a:p>
        </p:txBody>
      </p:sp>
      <p:sp>
        <p:nvSpPr>
          <p:cNvPr id="8" name="TextBox 7">
            <a:extLst>
              <a:ext uri="{FF2B5EF4-FFF2-40B4-BE49-F238E27FC236}">
                <a16:creationId xmlns:a16="http://schemas.microsoft.com/office/drawing/2014/main" id="{6F86591B-2332-4338-8454-4D9E896C0BFA}"/>
              </a:ext>
            </a:extLst>
          </p:cNvPr>
          <p:cNvSpPr txBox="1"/>
          <p:nvPr/>
        </p:nvSpPr>
        <p:spPr>
          <a:xfrm>
            <a:off x="-3190471" y="313148"/>
            <a:ext cx="2678689" cy="1600438"/>
          </a:xfrm>
          <a:prstGeom prst="rect">
            <a:avLst/>
          </a:prstGeom>
          <a:noFill/>
        </p:spPr>
        <p:txBody>
          <a:bodyPr wrap="square" rtlCol="0">
            <a:spAutoFit/>
          </a:bodyPr>
          <a:lstStyle/>
          <a:p>
            <a:r>
              <a:rPr lang="ru-RU" sz="1400" b="1" i="0" dirty="0">
                <a:solidFill>
                  <a:srgbClr val="C00000"/>
                </a:solidFill>
                <a:effectLst/>
                <a:latin typeface="Arial" panose="020B0604020202020204" pitchFamily="34" charset="0"/>
              </a:rPr>
              <a:t>Берилиев бронз</a:t>
            </a:r>
          </a:p>
          <a:p>
            <a:r>
              <a:rPr lang="ru-RU" sz="1400" b="0" i="0" dirty="0">
                <a:solidFill>
                  <a:srgbClr val="707070"/>
                </a:solidFill>
                <a:effectLst/>
                <a:latin typeface="Arial" panose="020B0604020202020204" pitchFamily="34" charset="0"/>
              </a:rPr>
              <a:t>От сплавите на системата Cu-Be най-често използваният берилиев бронз е Brb2. Той съдържа около 2% Be.</a:t>
            </a:r>
            <a:endParaRPr lang="ru-RU" sz="1400" b="0" i="0" dirty="0">
              <a:solidFill>
                <a:srgbClr val="C00000"/>
              </a:solidFill>
              <a:effectLst/>
              <a:latin typeface="Arial" panose="020B0604020202020204" pitchFamily="34" charset="0"/>
            </a:endParaRPr>
          </a:p>
          <a:p>
            <a:endParaRPr lang="en-US" sz="1400" dirty="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Slit">
  <a:themeElements>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fontScheme name="Slit">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lit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Slit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lit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Slit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Slit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Slit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Slit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Slit</Template>
  <TotalTime>8195</TotalTime>
  <Words>2220</Words>
  <Application>Microsoft Office PowerPoint</Application>
  <PresentationFormat>On-screen Show (4:3)</PresentationFormat>
  <Paragraphs>253</Paragraphs>
  <Slides>36</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-apple-system</vt:lpstr>
      <vt:lpstr>Arial</vt:lpstr>
      <vt:lpstr>Cambria Math</vt:lpstr>
      <vt:lpstr>Rubik</vt:lpstr>
      <vt:lpstr>Tahoma</vt:lpstr>
      <vt:lpstr>Wingdings</vt:lpstr>
      <vt:lpstr>Wingdings 3</vt:lpstr>
      <vt:lpstr>Slit</vt:lpstr>
      <vt:lpstr>Equation</vt:lpstr>
      <vt:lpstr> Технически Университет – София Машиностроителен факултет Катедра “Прецизна техника и уредостроене” </vt:lpstr>
      <vt:lpstr>Еластични елементи – общи сведения; основни показатели</vt:lpstr>
      <vt:lpstr>Еластични елементи – общи сведения; класификация</vt:lpstr>
      <vt:lpstr>Еластични елементи – общи сведения; класификация</vt:lpstr>
      <vt:lpstr>Еластични елементи – общи сведения; класификация</vt:lpstr>
      <vt:lpstr>Еластични елементи – общи сведения; класификация</vt:lpstr>
      <vt:lpstr>Еластични елементи – общи сведения; класификация</vt:lpstr>
      <vt:lpstr>Материали, за еластични елементи</vt:lpstr>
      <vt:lpstr>Материали, за еластични елементи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Прави плоски пружини – биметални пластини </vt:lpstr>
      <vt:lpstr>PowerPoint Presentation</vt:lpstr>
      <vt:lpstr>Приложение на биметалните пластини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Технически Университет – София Машиностроителен факултет Катедра “Прецизна техника и уредостроене”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Toshiba</dc:creator>
  <cp:lastModifiedBy>Elitsa Tomova</cp:lastModifiedBy>
  <cp:revision>955</cp:revision>
  <dcterms:created xsi:type="dcterms:W3CDTF">2016-03-18T09:25:41Z</dcterms:created>
  <dcterms:modified xsi:type="dcterms:W3CDTF">2021-11-26T08:28:29Z</dcterms:modified>
</cp:coreProperties>
</file>